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2" r:id="rId5"/>
    <p:sldMasterId id="2147483696" r:id="rId6"/>
    <p:sldMasterId id="2147483708" r:id="rId7"/>
    <p:sldMasterId id="2147483720" r:id="rId8"/>
    <p:sldMasterId id="2147483732" r:id="rId9"/>
    <p:sldMasterId id="2147483684" r:id="rId10"/>
  </p:sldMasterIdLst>
  <p:handoutMasterIdLst>
    <p:handoutMasterId r:id="rId35"/>
  </p:handoutMasterIdLst>
  <p:sldIdLst>
    <p:sldId id="256" r:id="rId11"/>
    <p:sldId id="257" r:id="rId12"/>
    <p:sldId id="276" r:id="rId13"/>
    <p:sldId id="277" r:id="rId14"/>
    <p:sldId id="278" r:id="rId15"/>
    <p:sldId id="279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90" r:id="rId26"/>
    <p:sldId id="291" r:id="rId27"/>
    <p:sldId id="292" r:id="rId28"/>
    <p:sldId id="293" r:id="rId29"/>
    <p:sldId id="294" r:id="rId30"/>
    <p:sldId id="295" r:id="rId31"/>
    <p:sldId id="296" r:id="rId32"/>
    <p:sldId id="297" r:id="rId33"/>
    <p:sldId id="263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12" autoAdjust="0"/>
    <p:restoredTop sz="94660"/>
  </p:normalViewPr>
  <p:slideViewPr>
    <p:cSldViewPr snapToGrid="0">
      <p:cViewPr varScale="1">
        <p:scale>
          <a:sx n="69" d="100"/>
          <a:sy n="69" d="100"/>
        </p:scale>
        <p:origin x="136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4" d="100"/>
          <a:sy n="124" d="100"/>
        </p:scale>
        <p:origin x="4960" y="8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ableStyles" Target="tableStyles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handoutMaster" Target="handoutMasters/handoutMaster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A4D77E53-7080-729B-5EA3-0E7B2CB6DD8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B12B224-C4C2-A895-4BAC-86A8F3DDBAE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749D0A-5A40-4794-A181-6E7221AA0CA0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C117AD7-12C8-FF3C-8C61-5A7993FCF6D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FF12328-4D3D-E62A-AA81-AC8A8BC4C89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967B85-3281-46BD-8CDB-2F1FC09D1B3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739040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BE0E8-04B7-4926-A327-D884A18AFB18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BCD07-4650-49BC-8CCA-D1C5D539503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90754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BE0E8-04B7-4926-A327-D884A18AFB18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BCD07-4650-49BC-8CCA-D1C5D539503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65303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BE0E8-04B7-4926-A327-D884A18AFB18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BCD07-4650-49BC-8CCA-D1C5D539503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064486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BB7A74-CCA9-4ABD-16FF-0EB3608BE3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8A9279F-A688-3F3F-B688-C182534251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AE5399D-DFDC-89BF-BE8F-05675B1D8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9825-AE30-42EE-A5CD-0E92FE3E1C85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4CF6446-C31E-F974-B683-C9310F8D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6E95372-7671-E5AA-FB3C-455E46848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3B300-B63E-4B24-91A1-930416E3437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1961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B6AB22-F297-D8F4-CC41-E0502A868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04A9915-FE6D-9F4D-65B4-876331D516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ADC6A5B-DE0D-DA9A-58E1-E9ECF5CEC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9825-AE30-42EE-A5CD-0E92FE3E1C85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420AE8B-67D1-05DD-8845-4F74AB3AD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BD25F7C-3686-44CA-3E56-F89A6C290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3B300-B63E-4B24-91A1-930416E3437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04047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ED47A1-44FA-C499-96B9-9767837BA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1E36A19-CE7F-60E4-D7BC-47D472AA0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1B4E779-7708-3C68-C006-10C76F64C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9825-AE30-42EE-A5CD-0E92FE3E1C85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3999E2-0410-70DB-19C0-408EA1EF4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9FDB351-68D6-BDFC-DFF5-E6AC87634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3B300-B63E-4B24-91A1-930416E3437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684272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4D4252-F9F8-06C3-6819-94A32C028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988BE1-AC85-7C2A-8F87-D9E479D8D6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144C36E-76B6-34F1-3664-85ED8EC54A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F531D17-7EF3-6986-69C3-66C4BCA4D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9825-AE30-42EE-A5CD-0E92FE3E1C85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E11E5CD-5497-5118-681B-2BB595602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DBA8983-8A00-F55D-510B-2E51622DB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3B300-B63E-4B24-91A1-930416E3437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689601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AB1C26-A7A3-D8BC-C7A3-E3F9C3D6C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D6B47E1-DEC6-9492-15B0-0C4DB0C022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9D83E6E-4E66-1E94-F358-CAEEC18B99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536F592-101A-C1C3-191C-AF2A78A7EF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A3720CC-E14B-F9FB-390F-5E9B80E9D1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F03F8A9-3063-DB33-9C23-2C7FD9548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9825-AE30-42EE-A5CD-0E92FE3E1C85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53D3DA7-EF1B-07A2-BCEE-5279DB9FF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7CC1C30-DE4F-CB6D-8087-FC6E397F1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3B300-B63E-4B24-91A1-930416E3437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302871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4C6844-B5F0-6F57-C54C-000D4C836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4ED6D51-3143-A6E7-2382-3FBB4A66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9825-AE30-42EE-A5CD-0E92FE3E1C85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F3AC69D-BAA8-D638-C283-8926BC98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981C502-3DFD-7348-61B5-DCEE31BCB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3B300-B63E-4B24-91A1-930416E3437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800734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159B4A3C-9A9B-AF16-D2C9-204B08CA0B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" y="0"/>
            <a:ext cx="91429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54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45EFBC-0D8A-0643-9185-9DE8B1FE3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2B48FD-63F3-915B-A9C2-DB13B2018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3E5B10A-F51F-D9CE-4EC1-63797BC0EA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C3654B6-7536-677E-9821-E4979008A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9825-AE30-42EE-A5CD-0E92FE3E1C85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CA0D8C0-AEDF-E6C2-BD32-B02572B8A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B244763-00BC-E760-1479-04396A951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3B300-B63E-4B24-91A1-930416E3437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16982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BE0E8-04B7-4926-A327-D884A18AFB18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BCD07-4650-49BC-8CCA-D1C5D539503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365491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AA8327-A36B-47B4-282A-60EA0F6AE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3FDA28A-C27A-4CFC-BDBC-DDC7589777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2A5E836-2E88-C378-5EE0-96AFA94F7D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6879C67-831F-1627-9AC1-6AC08064E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9825-AE30-42EE-A5CD-0E92FE3E1C85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219D8AE-A35B-096C-F71F-BACA8E7AA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17C4FFA-62DF-48E1-7E06-4CC298DDB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3B300-B63E-4B24-91A1-930416E3437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600476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BD4E16B-C32D-41C7-3D19-3EE8BCA9D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64BD4ED-9C8C-8459-9153-DBC431BAE6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CB4047C-3152-0DC0-4D04-CE446E2AF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9825-AE30-42EE-A5CD-0E92FE3E1C85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43E9C8B-CD86-73B3-81A3-B95DB9E73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A9A47F8-2244-D756-A927-020924E6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3B300-B63E-4B24-91A1-930416E3437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56813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56F0F6-CF38-F22B-AA45-5651F0BBB4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FB15441-19DC-DF17-D0C8-09CD03C0A6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D4F2B6A-3E37-D60A-7AAF-0DDD27923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79825-AE30-42EE-A5CD-0E92FE3E1C85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3D5FF31-65CF-A5D0-0277-7A6AB3D08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A9F5DC5-732A-3E58-F164-348C3BA82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3B300-B63E-4B24-91A1-930416E3437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811586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CB23FA-EC39-DD0A-57A8-A4D0C9F56A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88DA0AD-8094-AFEE-67B3-FC109D34D1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B469E68-B620-1E77-8B48-3FEF2403C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2AF14-8F5D-4558-A894-5A18599D2C34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54969C-7B42-0383-4E5E-D898857AB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CA9D346-7EBF-8651-8630-DEBF7A06E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29836-4A3A-4C8E-9854-6205F9BADF1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770502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AC726F-C299-DEEF-4CF5-C7E60F999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766B4B-F63E-51D9-304E-D9F4BACED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2D8ABCE-C68E-1CA5-4DE8-FC260FC46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2AF14-8F5D-4558-A894-5A18599D2C34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48D1E91-0C7E-E655-7623-0B1AC7748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C2F8E81-696C-1F2B-BD8A-D84FEA74D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29836-4A3A-4C8E-9854-6205F9BADF1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470624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20018B-243E-FF39-0BAB-65E1B8F8B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BA1795D-BCC0-C0DB-24F5-01653218FD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851314-0A17-B412-1973-6E940939D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2AF14-8F5D-4558-A894-5A18599D2C34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65CAB85-04F6-8A25-433E-7B6BDAA1F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7725A83-485E-5794-B066-1A4B18FF5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29836-4A3A-4C8E-9854-6205F9BADF1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193950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4FD7E7-9D5E-DFF5-04B8-5D3FA94AC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6B4A41F-4D33-01A1-BB72-44D30300EE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2DD632B-BE59-553D-DBB3-3F0E9A444D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CED9D77-82EB-EA3D-2430-668F177C9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2AF14-8F5D-4558-A894-5A18599D2C34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8C9D5EE-2A25-C8FF-54D8-96E9218BC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9CFBAD9-98A3-ED8D-23B6-4783CA5BC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29836-4A3A-4C8E-9854-6205F9BADF1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85856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CA56CD-C858-2380-AC8F-98D46FECA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9B723BC-F6FD-5146-AB3E-396C54BA9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7A0D735-462D-618C-EA16-007CC86DF0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43631FB-CECE-16D5-D042-EC4E27856C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3CF9AD3-95C7-B8A3-9594-C663512F9C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32925AC-7BED-9646-9D02-1E19A599A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2AF14-8F5D-4558-A894-5A18599D2C34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575FC0F-094F-F63B-879E-93D8A947E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2C915FC-3DCF-3A92-591D-28ADABF24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29836-4A3A-4C8E-9854-6205F9BADF1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33479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3A6EC4-CDE0-AEB2-A96D-AD114CE13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568EF7A-0C1F-8E43-5714-5ECC6B27F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2AF14-8F5D-4558-A894-5A18599D2C34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1B474A1-EE66-A036-0351-6F8B6214D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56E842E-4097-6B66-F07F-B65D97410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29836-4A3A-4C8E-9854-6205F9BADF1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27738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Texto&#10;&#10;Descripción generada automáticamente">
            <a:extLst>
              <a:ext uri="{FF2B5EF4-FFF2-40B4-BE49-F238E27FC236}">
                <a16:creationId xmlns:a16="http://schemas.microsoft.com/office/drawing/2014/main" id="{D6338FF3-F30B-41D7-00A2-179911F5EF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" y="0"/>
            <a:ext cx="91429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232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BE0E8-04B7-4926-A327-D884A18AFB18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BCD07-4650-49BC-8CCA-D1C5D539503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769975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95550BB-2C19-9E9D-A295-F4C43E3B8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47FB083-B43F-6F56-7DA6-AE7BE2917A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A4868FC-7019-3CD6-B6D9-BB420A97EE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DAC219C-03D9-547D-3C09-DC31F8318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2AF14-8F5D-4558-A894-5A18599D2C34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CA867BE-587C-9A60-073D-FFE3119E7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CF877AA-3A16-26D9-82E8-C99CE6698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29836-4A3A-4C8E-9854-6205F9BADF1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897514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77C89B-51C6-8922-9A12-197BCF98D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B3DAFE6-87B0-D695-C88D-B5794D91A0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AF64499-7555-00A8-A7FF-AF1E79DAB5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68C5FB7-A793-A5E8-19DA-AA854CFFB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2AF14-8F5D-4558-A894-5A18599D2C34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55E07F1-298A-63A1-3570-CC47C1629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64D6948-9ACB-4CD4-8BC2-1E160989F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29836-4A3A-4C8E-9854-6205F9BADF1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300633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CEACA2-4706-827D-3D09-1F95DEBD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D34F83-3263-5E0F-A2A7-544EE35EE9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FF21E2-38EC-BD11-D793-61F9FFDDB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2AF14-8F5D-4558-A894-5A18599D2C34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EFA8FE2-51F1-9781-9C8D-B902EF3CA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659FCB9-E458-6E23-E3DB-44EA0A227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29836-4A3A-4C8E-9854-6205F9BADF1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007564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7AFBAD5-4ED7-B445-FF21-F516263631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1902F7B-3FEC-9268-E224-04A0AFB599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FD3E9A5-C950-D67C-C852-7F5C46FAB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2AF14-8F5D-4558-A894-5A18599D2C34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7E049D8-CE1B-D959-3152-A7178340C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4F461BA-48C3-18BC-6881-0750EE6DD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29836-4A3A-4C8E-9854-6205F9BADF1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054519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9F1387-7C34-539E-FDF6-A6ED49EF0D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76A9D00-905D-4D1A-F9A0-ABDC738CB4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D204B95-A1DA-62B4-6D5E-D916D79B2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AC10-BBF3-4F07-AC64-25EA740FEB07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409F1DA-3FAD-53B9-3CB3-86093A008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49D02C-47D0-F30C-BF1C-7A674D977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81ECE-95EC-47BB-A3F1-D0C8892F94D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394671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2EDFD3-509A-E49A-B0D0-957B9BEA8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656A047-284B-8498-2E93-057974A602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D607C52-FFE9-19F5-C225-29EF6206C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AC10-BBF3-4F07-AC64-25EA740FEB07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F9692B-C191-F6C0-2F0E-7EBD4C92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D5D54CF-BB3B-1E9A-BEB1-2DA588E7A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81ECE-95EC-47BB-A3F1-D0C8892F94D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807524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96A504-CD0A-5A51-39F9-613E11E0C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206A800-A70C-EFF0-A55F-7F09DB44A0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880B7F8-9E8F-E388-F492-6C9E604AC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AC10-BBF3-4F07-AC64-25EA740FEB07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967AB35-F773-43A5-96AF-36E658C5D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0677FC4-3DA6-882C-E306-15BE521C6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81ECE-95EC-47BB-A3F1-D0C8892F94D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691205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394A7C-8A7B-EEEE-8826-055DDFBA8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54CAA16-705F-A9C6-33CC-315BE14237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3EED9EF-B6B1-E933-F587-DB9084E438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B93C01C-EE4D-D63C-E602-7C47BA536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AC10-BBF3-4F07-AC64-25EA740FEB07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FBC2124-6471-1122-6C7C-83D313894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FB7BAB7-4463-B5E6-2DB6-6A79D7724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81ECE-95EC-47BB-A3F1-D0C8892F94D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185473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7ADC6A-8137-C04C-33E3-2B14E148E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0107AE3-3A7E-D73D-1B7D-A61F7B459A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BEB607B-2623-AB21-B286-A3F6B9B711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BA55AAB-F9C1-38A0-EDEF-E4D1DB759C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ABB259A-E3F7-1B3C-25F9-927800D6BC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ED8BA95-A2DB-24D8-60C4-7770F331A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AC10-BBF3-4F07-AC64-25EA740FEB07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751DCD3-660B-B737-9FA1-EFA0F61DF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1410FD8-87EB-22E5-628C-42EDA17B2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81ECE-95EC-47BB-A3F1-D0C8892F94D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143780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712223-CAC8-4E27-5ECA-BC0451D9A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0D61241-A59E-6E8E-6CD5-7D6EABAD0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AC10-BBF3-4F07-AC64-25EA740FEB07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803AE87-CF3B-3BDB-CB89-A8AB9E367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BC47D98-CE16-491C-D50E-5426DB5A2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81ECE-95EC-47BB-A3F1-D0C8892F94D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11171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BE0E8-04B7-4926-A327-D884A18AFB18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BCD07-4650-49BC-8CCA-D1C5D539503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855613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B6FB900D-3272-4EE6-215F-89A24FDBB7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" y="0"/>
            <a:ext cx="91429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5781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81340E-88B2-25A7-89D7-9658A58D1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97DB925-C421-530B-3CA3-7F5EA89E83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A5EA3F3-FEAA-9E90-20ED-D512468506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2A9E6DF-AE29-0B05-BFCB-26CBDCD47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AC10-BBF3-4F07-AC64-25EA740FEB07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117AB8E-79EB-BAF6-4E4A-AC7E06D05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BF8B530-66E7-9769-3BA1-BED1A600C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81ECE-95EC-47BB-A3F1-D0C8892F94D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170725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6D0419-B72F-6862-713F-85F139A9A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B34C0DB-AFF9-E971-A6EB-5B2BE9E336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A1DF800-6EC3-CCC3-010D-94036E0060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54C7716-9218-03A4-16F4-854048486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AC10-BBF3-4F07-AC64-25EA740FEB07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6A47139-C1AC-0CDC-372A-46216A480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AD242AC-0306-9573-0380-FDE8F8E64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81ECE-95EC-47BB-A3F1-D0C8892F94D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19905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7F6359-9A98-3C6C-DB12-AA4CB7097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619B2CC-C0DB-93AD-EE62-F3A2FFC732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19C4E5-6222-99EA-CA51-66A6AE8A9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AC10-BBF3-4F07-AC64-25EA740FEB07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13FD80-9D1C-F0A4-84CE-C4845B528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1DEC862-012A-99D4-1B62-C9D09DB6A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81ECE-95EC-47BB-A3F1-D0C8892F94D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838897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FFB516D-F0F4-A8EE-8C76-708D0D46BD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E853762-B855-15FF-FDFD-1BA8D6C238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A820656-A2E6-F81B-BB6C-102A95229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3AC10-BBF3-4F07-AC64-25EA740FEB07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41B9D47-FCD2-A3B2-B50C-3E34B6EAC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03EF284-9990-906F-38D1-A32B01454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81ECE-95EC-47BB-A3F1-D0C8892F94D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931933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2CDD94-D612-EB7D-1348-B342D998AF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A932B60-8015-0E44-47F0-0766C2A475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AF9630C-937C-1CD8-7BC6-B84C2D524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7975B-A93A-4DC9-BFC4-4C33E614AD5D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BF01CBF-25C2-F159-281B-E45463CA8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3BEF4E0-0A36-4DCE-1632-633905EC2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24954-FFCC-4692-9E32-EBE6A8A581F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7273938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E3CD57-7CDD-E9F9-9CAB-E6C0F5EAF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F5EA02F-67B3-4326-4192-A8B71432AD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EA3579-5A7F-285B-FF93-198CCC72A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7975B-A93A-4DC9-BFC4-4C33E614AD5D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958A091-E9E1-5E6C-68AF-01C91E119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6D36F65-85AF-953E-3B78-C5C321FB7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24954-FFCC-4692-9E32-EBE6A8A581F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927691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283A36-BE23-B9AA-A69E-038F1652F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F05AF5B-435F-B6DC-7284-91C5D1BDA7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DCAA318-F803-348B-6A9D-C9D560DCE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7975B-A93A-4DC9-BFC4-4C33E614AD5D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ED0B1FC-F72F-3A13-B21A-97838DAC4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D23E31D-2757-8015-159E-CA02FCAE7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24954-FFCC-4692-9E32-EBE6A8A581F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498493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BD8225-4D14-3F8E-3231-BA1B8D101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E713D05-108B-3221-0D3B-4870913ED3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AC95B05-453F-AD9B-FAD5-FB63252993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159573D-4D82-B59C-F146-8067D7F92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7975B-A93A-4DC9-BFC4-4C33E614AD5D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AAFB571-BF04-1F37-51E7-F326BB5BC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A3E11E6-3469-8BFA-7C9C-18AAB362E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24954-FFCC-4692-9E32-EBE6A8A581F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903001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DDED94-86AE-F286-D963-585618CE8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AA7F579-C15B-17C2-51A7-D776340A1B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BB96962-8C93-B620-6E03-D520500A81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E65C142-2EEA-6831-60A5-0B482A0C13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85D8B3F-740D-2192-3127-4969F4C9CC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D663524-1A75-33D9-FC8E-A5A89FFB4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7975B-A93A-4DC9-BFC4-4C33E614AD5D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6D96550-E605-5B06-99F1-A229630FC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07971D5-E239-7F00-478E-D5675320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24954-FFCC-4692-9E32-EBE6A8A581F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13683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BE0E8-04B7-4926-A327-D884A18AFB18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BCD07-4650-49BC-8CCA-D1C5D539503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192827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0DAF72-FBF4-BDEC-AAFE-008EDB74C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CEA0068-678D-84CB-B928-598369734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7975B-A93A-4DC9-BFC4-4C33E614AD5D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C00D780-2B53-9EB4-C90F-8C4E66DAE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C9C6626-19CD-9465-ACE6-E3FFF07AE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24954-FFCC-4692-9E32-EBE6A8A581F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809803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DF535C31-5E2D-887A-F2D4-EDC95352A1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2518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C2885A-3655-8B99-CA49-A12DE42FE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54A6F29-70AA-3630-7317-D39B18098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DC8D9AD-3EBF-7BAA-380C-21969FC768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688002C-7029-C6D6-FD5C-D57BACD26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7975B-A93A-4DC9-BFC4-4C33E614AD5D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C264BE5-3748-8723-BE8E-A6A0B9A25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B3BA3F9-B043-14DC-D6E4-C9F25D7F9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24954-FFCC-4692-9E32-EBE6A8A581F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04330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CE8006-CF31-C341-5CC0-2634A7F30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45D2182-B9EA-2B8A-41E6-BEE7744EB0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B194E0-44F6-0C91-18D7-E5752E3E28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E0234B6-1289-E1B0-BBA3-67B4DDAE6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7975B-A93A-4DC9-BFC4-4C33E614AD5D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9AA9207-103B-E746-8A4D-8AE67E90C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85D7748-7F0D-3A24-3BFC-E42C51E54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24954-FFCC-4692-9E32-EBE6A8A581F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396454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389E18-A582-3062-C606-A2C6410CB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F884396-7DB4-BDF5-6438-63A5456FB4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8596ED5-1096-6DB9-666E-D9787B2C7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7975B-A93A-4DC9-BFC4-4C33E614AD5D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9CF9775-6D0E-B419-EED0-824BC228D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904A26C-B7C7-5501-522E-A7CEC9F78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24954-FFCC-4692-9E32-EBE6A8A581F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65342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0FBA680-B8D8-6C0F-485C-617E6F7F7E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F29746A-2247-F64F-9428-B706945F5C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0B6D0D6-0CFC-E0F6-F9DC-406A3759B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7975B-A93A-4DC9-BFC4-4C33E614AD5D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773B034-62EA-5EBF-EC62-2DA783145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BAF557-A978-70B1-4018-164EC96EE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24954-FFCC-4692-9E32-EBE6A8A581F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347981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2159E4-91C7-D2A2-4A8C-4272781577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2D18968-D49C-E2EE-4BCF-F0BA29EFEE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2D9312-992A-5B28-66B7-0946951F5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18175-E8F7-4B2B-8427-5B06D60B7C58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638365A-3B35-EF97-B85C-BA2CD85C7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15D671C-8DEF-B70B-EB65-38DCD0C74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55333-4A63-4315-814E-8AB6759795F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270925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ADD326-2046-60D1-2697-326C81C73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60FADD-F4EB-9336-B98C-2119333ABB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59D18DE-C442-C15B-3215-179B780EE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18175-E8F7-4B2B-8427-5B06D60B7C58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AF4AD19-DA6A-43FA-0B8A-A952F147A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BFBED39-4155-D4C5-42D3-7C887AB66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55333-4A63-4315-814E-8AB6759795F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3703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07C7D5-5863-35EC-A1D8-1B7181AFE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534D498-4170-B555-2D34-82CA47790D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125826A-B193-399E-104C-5E9C0FD3A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18175-E8F7-4B2B-8427-5B06D60B7C58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933D422-0695-1A73-6386-104226DA3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2FEF7E1-9933-4250-4D49-DCAEADC06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55333-4A63-4315-814E-8AB6759795F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420766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B3182B-4C53-3E23-909A-DCD592839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E9D883E-7640-17CC-00DC-AF1FBA05F8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36159AC-BE54-751B-1A9B-7FA26C728B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118E1C3-35AF-B3A3-B2F5-FD9E7FD9F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18175-E8F7-4B2B-8427-5B06D60B7C58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B0950D4-53E0-8C0D-55CF-34CF05E70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AB786D1-6453-4E85-BB76-D869822D8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55333-4A63-4315-814E-8AB6759795F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90521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Texto&#10;&#10;Descripción generada automáticamente">
            <a:extLst>
              <a:ext uri="{FF2B5EF4-FFF2-40B4-BE49-F238E27FC236}">
                <a16:creationId xmlns:a16="http://schemas.microsoft.com/office/drawing/2014/main" id="{3983084B-7674-5969-8D62-370B382311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" y="0"/>
            <a:ext cx="91429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790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B297FE-23FD-5823-6059-AA11DA9F1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44D8D5C-8B3B-D6D1-452D-5C1A21254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B7FB32-5658-8B6D-367B-83B095FF7A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8C31E48-6545-BCFF-7867-3E891A6717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65EC940-1F59-F0E6-158E-1AA389EE12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3FD398B-FAB1-2105-E7B3-FD6E450FE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18175-E8F7-4B2B-8427-5B06D60B7C58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2ED11BF-3B14-0668-68B8-1E8204FB9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EC743ED-5CF8-5655-89BC-2E230DB2F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55333-4A63-4315-814E-8AB6759795F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244788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282108-DD09-2B2D-A051-7C9CBDBF0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25FEB51-028E-955E-26EE-0000CBEA7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18175-E8F7-4B2B-8427-5B06D60B7C58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6DD3802-5E6A-9468-151D-F475031F8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6825056-1CFD-5E05-AE39-51AB58780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55333-4A63-4315-814E-8AB6759795F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531742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Texto&#10;&#10;Descripción generada automáticamente">
            <a:extLst>
              <a:ext uri="{FF2B5EF4-FFF2-40B4-BE49-F238E27FC236}">
                <a16:creationId xmlns:a16="http://schemas.microsoft.com/office/drawing/2014/main" id="{8B204C9E-F30E-E512-20C2-F48BE6A6E9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" y="0"/>
            <a:ext cx="91429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6239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7926BD-0492-761F-639E-5802DE524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20363D0-B447-C863-BE47-A8E9D893A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DB5F96E-5461-2353-A38A-C89AA65FCC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72EED4F-DB10-EFE9-0AC1-B2257ABE2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18175-E8F7-4B2B-8427-5B06D60B7C58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67FAB68-AA1B-F69B-FF97-54AA9CC2B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ADF01FC-7F9E-D6CD-93A6-F6987B112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55333-4A63-4315-814E-8AB6759795F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103788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9CDE09-072F-F8D8-CEE9-76B2188EA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E0E1B94-49F1-6E94-5C76-F62654707D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8346D3D-41F4-2783-A27B-F1C620D579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135A0DA-30D8-F384-1737-03839408E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18175-E8F7-4B2B-8427-5B06D60B7C58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502BFB8-C785-1CFB-A0ED-4DB763674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BFD8BC3-5BAE-CBF5-C532-95501E7D2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55333-4A63-4315-814E-8AB6759795F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0541684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01728D-5B28-4714-5276-87051745D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75E1650-CA78-D8C0-8883-3ABF1916DC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422EC8F-FC95-CC9F-81B5-5FD84CCF6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18175-E8F7-4B2B-8427-5B06D60B7C58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3C0A4B-D592-7103-B00C-333D99D15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F9CDE1-1D2A-D75E-3FBC-E669FAEE8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55333-4A63-4315-814E-8AB6759795F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019156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BC6D674-D9FF-17CB-9EA5-D6D6BEA942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B09EC74-7ACE-58E2-00EA-15D5F65652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3A844C9-CD69-85D9-6087-4C1A442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18175-E8F7-4B2B-8427-5B06D60B7C58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AE71EB9-6992-3EB0-E242-57F3C2E57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AAB001-5842-4AE2-6623-55E96D2B3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55333-4A63-4315-814E-8AB6759795F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9304092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868D9D-75DF-9C6E-E21D-1A3B3B0E5A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A39E429-E6C2-D7E7-EB2C-BEAE7118A5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9AC6B0-5196-EC34-B1BE-B2B04FD85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619C3-A912-4FD0-A941-DF090BC36AF5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023FE1B-5CFE-54EB-FA40-DFB2DBD01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C6FF50-47DB-782B-4D39-31261A9E9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A4F7D-C694-456A-B2BD-13510723D63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936426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ADC0A2-0592-A906-C41B-81F2F1E1B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1D478C-74DB-AC18-FE29-8BDAEC36CD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9982AEC-316B-43D3-A078-6EEE3D15E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619C3-A912-4FD0-A941-DF090BC36AF5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B463C64-4B5D-5B2B-63DF-4276AFB9A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6A20BC5-C4EE-7C96-F7A8-F6830BD93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A4F7D-C694-456A-B2BD-13510723D63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221681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05438F-2A1E-E0D6-08C4-3B373FBB1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70B19F3-E25D-0D53-C85B-78347061F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590578A-1348-1A6B-AF36-46E150618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619C3-A912-4FD0-A941-DF090BC36AF5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BB51539-F9BA-F4F2-1EF0-C8AEC39A2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48F568-E3A9-3C0C-0B3A-21B00C2A4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A4F7D-C694-456A-B2BD-13510723D63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10945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Un grupo de personas posando para una foto con un texto en blanco&#10;&#10;Descripción generada automáticamente">
            <a:extLst>
              <a:ext uri="{FF2B5EF4-FFF2-40B4-BE49-F238E27FC236}">
                <a16:creationId xmlns:a16="http://schemas.microsoft.com/office/drawing/2014/main" id="{DD837948-3F56-946B-E37F-1F244DC91E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08" y="0"/>
            <a:ext cx="91781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0190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0F998B-105A-277B-9403-FB16760A9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780318-6D0F-0ADF-9FEE-F41ACDE0CB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21C0CE5-5B82-C631-CCAF-227A4B7CFB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2466640-176F-E0BF-FCE0-10C157C09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619C3-A912-4FD0-A941-DF090BC36AF5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1789DE6-4BA6-7526-E585-FFFD81AF7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87840E2-AADC-077D-1C81-4546F8D91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A4F7D-C694-456A-B2BD-13510723D63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6629488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F81406-F477-DD6C-2091-8950E4D96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FC5AEA9-A507-F968-B57A-CC61EF2F3B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7C9CD91-1642-14D7-6BEF-8F910AE8A4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87AA323-D57C-09ED-DB69-06AE24C67E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F602C0E-784D-C156-2E96-938D63F4E1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28726DF-AD02-CC68-5FB5-169F633CA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619C3-A912-4FD0-A941-DF090BC36AF5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BCCD039-3AD3-7E53-8734-9DE83F34B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4DCFC82-F672-BC90-D90F-0BA7E4B17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A4F7D-C694-456A-B2BD-13510723D63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241400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442C6B-1C7E-6E4B-3382-3891DCA25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3D903FD-7031-29F9-690A-32D670C24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619C3-A912-4FD0-A941-DF090BC36AF5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7778F3D-3470-910E-9B4D-43045C3A4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C111E98-B24C-D659-B585-C82A3DF19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A4F7D-C694-456A-B2BD-13510723D63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8816923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5459F3B6-5894-ABCE-0A6B-F260E22229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" y="0"/>
            <a:ext cx="91429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824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2D7C34-F3C9-064A-2229-A0FD98C5D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366BFFB-3C4D-5678-85E1-885078C26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EAD96DC-8DD6-7BE5-9CF0-C6BCA18E5D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54E9D6F-E985-8913-AD82-6E5439A02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619C3-A912-4FD0-A941-DF090BC36AF5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076669C-486D-B456-DD48-1E521D068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90EFCC2-8941-ED6D-4C97-D19012EA9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A4F7D-C694-456A-B2BD-13510723D63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0908373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3C6DA9-0574-7571-8445-7C0CE5DCD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3247D32-F869-ABDE-44A2-32C7B7561F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A59671F-404F-6EBC-EFBB-EFC8AE1F51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9ED2E5F-5C93-A237-6A30-5D61AE6B3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619C3-A912-4FD0-A941-DF090BC36AF5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0B2F512-AC49-90AB-2011-137F7F0E4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D85678-1392-A5E6-326D-92F0CB0A6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A4F7D-C694-456A-B2BD-13510723D63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625628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4A273C-0BAE-A697-AB79-1B719C0CE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9F520CE-D8C8-F60F-C4AF-74221F1C37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65D81CE-AB72-38CE-C5D7-A6A3B5FF6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619C3-A912-4FD0-A941-DF090BC36AF5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3006F8A-0613-F1FE-B329-6FEABAFCF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7C6405B-C918-2CE8-6720-11EF88B81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A4F7D-C694-456A-B2BD-13510723D63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729832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138FA8F-0F86-4221-8B88-EBF712FBDE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D05A77C-914D-C48E-6FD2-74261E4142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24CC58-3513-0DAC-0A78-ACE9F32CB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619C3-A912-4FD0-A941-DF090BC36AF5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E9AA239-D66E-FB1A-5465-CBFF5836C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4FC0191-7EAB-71E7-7A6C-7EEA0F345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A4F7D-C694-456A-B2BD-13510723D63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824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BE0E8-04B7-4926-A327-D884A18AFB18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BCD07-4650-49BC-8CCA-D1C5D539503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54262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BE0E8-04B7-4926-A327-D884A18AFB18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BCD07-4650-49BC-8CCA-D1C5D539503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0614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BE0E8-04B7-4926-A327-D884A18AFB18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2BCD07-4650-49BC-8CCA-D1C5D539503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62846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EA367B2-0B38-51F8-6056-AC13023A1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4349568-8D63-07A3-F5BE-C9C55826C1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2B2BE27-C2C3-187C-4BBF-EC74EA905A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F79825-AE30-42EE-A5CD-0E92FE3E1C85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29ECE1B-7665-EE4C-D3D7-8A864F6D79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8286061-B5CA-75B5-E759-A42D9AB728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3B300-B63E-4B24-91A1-930416E3437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07554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C69F0DD0-BA8C-34BA-8EC0-D53FEA987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6F05C6C-250A-6D8C-9477-83323BAC81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D7B62B-A647-7819-48FA-7EF00C9470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82AF14-8F5D-4558-A894-5A18599D2C34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6B41CBF-865C-75A1-B9CD-95ADCE154D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2D4523-A186-4FDF-3591-980689872C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129836-4A3A-4C8E-9854-6205F9BADF1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81560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38177C1-1F8F-B11D-3722-1799E6251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DEFD5D8-94B9-DB37-3AD0-01A47523D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926D931-620D-F172-A6CE-FB0C3462A2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23AC10-BBF3-4F07-AC64-25EA740FEB07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32AD0CB-C3C8-BF7D-CDD4-FBB2A39169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2661E8-4913-C6FC-844F-DE1C63BCD6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281ECE-95EC-47BB-A3F1-D0C8892F94D4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26417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11A471F-9417-7C99-7954-C2A5E99F1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99508C4-04A5-C1CC-B60C-854CF9D8B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1E5F763-162B-A90A-E6CE-D29DE774AD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7975B-A93A-4DC9-BFC4-4C33E614AD5D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D400CD7-4725-793F-F55F-DFAA2332B6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017710-7766-E8B5-A66D-CE95746966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524954-FFCC-4692-9E32-EBE6A8A581F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20924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0C5DF98-4740-DCF8-93FD-577671A56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7872DD4-EBDB-A6F4-97B7-D9423D15F8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9E29E98-97A9-8D9F-1BB4-A54FF1287A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18175-E8F7-4B2B-8427-5B06D60B7C58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5F165C-E0FC-1347-CD5C-0442FC064B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620C87-AA16-7BF1-37AE-F528A12C2D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755333-4A63-4315-814E-8AB6759795F3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91385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80974C1-514E-9EE5-24CC-6E639CEDE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9BC0B89-45DB-C40A-F590-31BEC06720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8DC819F-A7F5-4A42-1D93-F920C3E747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619C3-A912-4FD0-A941-DF090BC36AF5}" type="datetimeFigureOut">
              <a:rPr lang="es-CO" smtClean="0"/>
              <a:t>31/10/2024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DD8262-2162-F472-9AC0-3602B86211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8E09AEB-9DEB-A756-4A0C-6056FCC8DB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A4F7D-C694-456A-B2BD-13510723D63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86081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6398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C5884F0-F203-4F95-BF97-9E625A7E6120}"/>
              </a:ext>
            </a:extLst>
          </p:cNvPr>
          <p:cNvSpPr txBox="1"/>
          <p:nvPr/>
        </p:nvSpPr>
        <p:spPr>
          <a:xfrm>
            <a:off x="806824" y="1185558"/>
            <a:ext cx="5728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s-E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Oferta de servicios de los Centros de Desarrollo Empresarial del SENA </a:t>
            </a:r>
            <a:endParaRPr lang="es-CO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722904B-ABAE-46DC-98C4-985CE543C753}"/>
              </a:ext>
            </a:extLst>
          </p:cNvPr>
          <p:cNvSpPr txBox="1"/>
          <p:nvPr/>
        </p:nvSpPr>
        <p:spPr>
          <a:xfrm>
            <a:off x="881803" y="2089286"/>
            <a:ext cx="75975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Corresponde a las etapas que recorre la o el joven vinculado al componente de emprendimiento para recibir los servicios de asesoría en aras de constituir, poner en marcha y fortalecer proyecto de emprendimiento.</a:t>
            </a:r>
            <a:endParaRPr lang="es-C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A7BC1C2-DEDD-43D5-883E-7ED9C6EE8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824" y="3208458"/>
            <a:ext cx="7747547" cy="2709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131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CF1EACA-7169-432D-B67B-5361CB6A4A5D}"/>
              </a:ext>
            </a:extLst>
          </p:cNvPr>
          <p:cNvSpPr txBox="1"/>
          <p:nvPr/>
        </p:nvSpPr>
        <p:spPr>
          <a:xfrm>
            <a:off x="1029447" y="1053068"/>
            <a:ext cx="60915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Lineamientos del Componente de Emprendimiento del SENA:</a:t>
            </a:r>
            <a:endParaRPr lang="es-E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CO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884DB232-CD1B-4A2B-A7AA-F12F644E78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842" y="1937862"/>
            <a:ext cx="7385711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742950" lvl="1" indent="-285750"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kumimoji="0" lang="es-CO" altLang="es-CO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 Dirección de Planeación del SENA recibe el listado de jóvenes seleccionados por municipio.</a:t>
            </a:r>
          </a:p>
          <a:p>
            <a:pPr marL="742950" lvl="1" indent="-285750"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kumimoji="0" lang="es-CO" altLang="es-CO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El orientador utiliza material estándar en orientaciones y envía la lista de asistencia al coordinador municipal.</a:t>
            </a:r>
          </a:p>
          <a:p>
            <a:pPr marL="742950" lvl="1" indent="-285750"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kumimoji="0" lang="es-CO" altLang="es-CO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Los jóvenes que opten por el Fondo Emprender y requieran formación específica son derivados para capacitación.</a:t>
            </a:r>
          </a:p>
          <a:p>
            <a:pPr marL="742950" lvl="1" indent="-285750"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kumimoji="0" lang="es-CO" altLang="es-CO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La misión del programa es la creación de empresas y empleo; por ello, los jóvenes mayores de 18 deben registrar su empresa al formular el proyecto.</a:t>
            </a:r>
          </a:p>
          <a:p>
            <a:pPr marL="742950" lvl="1" indent="-285750" algn="just" defTabSz="9144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</a:pPr>
            <a:r>
              <a:rPr kumimoji="0" lang="es-CO" altLang="es-CO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Los menores de 18 años pueden participar en orientaciones y </a:t>
            </a:r>
            <a:r>
              <a:rPr kumimoji="0" lang="es-CO" altLang="es-CO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bootcamps</a:t>
            </a:r>
            <a:r>
              <a:rPr kumimoji="0" lang="es-CO" altLang="es-CO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para prepararse hasta cumplir la mayoría de edad y formalizar su emprendimiento.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C445129-51C8-4C6B-8D78-B3E3D40F6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2128" y="5054464"/>
            <a:ext cx="2128837" cy="123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95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48E014D-C725-41D2-A1D1-A1408231FBAE}"/>
              </a:ext>
            </a:extLst>
          </p:cNvPr>
          <p:cNvSpPr txBox="1"/>
          <p:nvPr/>
        </p:nvSpPr>
        <p:spPr>
          <a:xfrm>
            <a:off x="860611" y="1212263"/>
            <a:ext cx="4518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C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Programa SENA Emprende Rural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1E96B01-7CB2-4501-B6DE-AE4C03B51064}"/>
              </a:ext>
            </a:extLst>
          </p:cNvPr>
          <p:cNvSpPr txBox="1"/>
          <p:nvPr/>
        </p:nvSpPr>
        <p:spPr>
          <a:xfrm>
            <a:off x="860611" y="1781397"/>
            <a:ext cx="762298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Programa SENA Emprende Rural busca desarrollar capacidades para la inclusión productiva en zonas rurales, con un enfoque diferencial y promoción del emprendimiento rural. Dirigido a jóvenes interesados en iniciativas rurales o que ya forman parte de unidades productivas, el programa se integra al Componente de Emprendimiento del Programa Nacional Jóvenes en Paz, abarcando sectores como agropecuario, agrícola, pecuario, agroindustria, artesanías, piscicultura y turismo rural.</a:t>
            </a:r>
            <a:endParaRPr lang="es-C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23BEC6A-5F1F-4F37-B814-494A2FF06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4012525"/>
            <a:ext cx="6333585" cy="209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4188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39285B6-DB00-4FEE-B13D-5075956E2465}"/>
              </a:ext>
            </a:extLst>
          </p:cNvPr>
          <p:cNvSpPr txBox="1"/>
          <p:nvPr/>
        </p:nvSpPr>
        <p:spPr>
          <a:xfrm>
            <a:off x="1075765" y="1035424"/>
            <a:ext cx="6696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Programa SENA Emprende Rural se compone de tres fases: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D6B4717-5535-432E-9558-EB869C455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256" y="1567112"/>
            <a:ext cx="7931652" cy="407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9502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724C4BF-409C-4359-BED2-841EEE3B1ED3}"/>
              </a:ext>
            </a:extLst>
          </p:cNvPr>
          <p:cNvSpPr txBox="1"/>
          <p:nvPr/>
        </p:nvSpPr>
        <p:spPr>
          <a:xfrm>
            <a:off x="497542" y="997565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Acceso a la oferta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B54BE3A-286B-4CCF-A4CC-D64968308A8B}"/>
              </a:ext>
            </a:extLst>
          </p:cNvPr>
          <p:cNvSpPr txBox="1"/>
          <p:nvPr/>
        </p:nvSpPr>
        <p:spPr>
          <a:xfrm>
            <a:off x="497542" y="1486575"/>
            <a:ext cx="814891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programa SENA Emprende Rural, con 64 Dinamizadores/as de Centro, ofrece formación en emprendimiento rural en tres fases, organizando grupos de aproximadamente 26 jóvenes en cada una. La Fase I está dirigida a jóvenes interesados en emprendimientos, la Fase II a quienes tienen unidades productivas, y la Fase III a aquellos que buscan asesoría para fortalecer sus negocios. Estas formaciones complementan los Planes Educativos Individuales, sin sustituir las condiciones del Programa Jóvenes en Paz para las transferencias monetarias.</a:t>
            </a:r>
            <a:endParaRPr lang="es-C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B307033-DE7D-4473-A59A-F08B609C50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15" b="13235"/>
          <a:stretch/>
        </p:blipFill>
        <p:spPr>
          <a:xfrm>
            <a:off x="497542" y="3606800"/>
            <a:ext cx="6995458" cy="251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510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89ADFD5-4795-43D8-9079-E8D864CB1466}"/>
              </a:ext>
            </a:extLst>
          </p:cNvPr>
          <p:cNvSpPr txBox="1"/>
          <p:nvPr/>
        </p:nvSpPr>
        <p:spPr>
          <a:xfrm>
            <a:off x="400424" y="1429003"/>
            <a:ext cx="4504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Estrategia de salida de la oferta </a:t>
            </a:r>
            <a:endParaRPr lang="es-CO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echa: pentágono 3">
            <a:extLst>
              <a:ext uri="{FF2B5EF4-FFF2-40B4-BE49-F238E27FC236}">
                <a16:creationId xmlns:a16="http://schemas.microsoft.com/office/drawing/2014/main" id="{7E66D486-9E44-4A7D-8A0D-9EFA91AAD67A}"/>
              </a:ext>
            </a:extLst>
          </p:cNvPr>
          <p:cNvSpPr/>
          <p:nvPr/>
        </p:nvSpPr>
        <p:spPr>
          <a:xfrm>
            <a:off x="0" y="2165410"/>
            <a:ext cx="6692900" cy="1477328"/>
          </a:xfrm>
          <a:prstGeom prst="homePlat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 finalizar la Fase III del Programa SENA Emprende Rural, los jóvenes que deseen formalizar su unidad productiva rural pueden acceder a los servicios de los Centros de Desarrollo Empresarial del SENA para recibir asesoría en la creación de empresa. </a:t>
            </a:r>
          </a:p>
        </p:txBody>
      </p:sp>
      <p:sp>
        <p:nvSpPr>
          <p:cNvPr id="5" name="Flecha: pentágono 4">
            <a:extLst>
              <a:ext uri="{FF2B5EF4-FFF2-40B4-BE49-F238E27FC236}">
                <a16:creationId xmlns:a16="http://schemas.microsoft.com/office/drawing/2014/main" id="{614FEEC3-DAFF-4322-92D5-693560DBA032}"/>
              </a:ext>
            </a:extLst>
          </p:cNvPr>
          <p:cNvSpPr/>
          <p:nvPr/>
        </p:nvSpPr>
        <p:spPr>
          <a:xfrm>
            <a:off x="0" y="3843226"/>
            <a:ext cx="6692900" cy="1477328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FC1C32B-E4CD-4A39-A6F7-1F3ED323AFC9}"/>
              </a:ext>
            </a:extLst>
          </p:cNvPr>
          <p:cNvSpPr txBox="1"/>
          <p:nvPr/>
        </p:nvSpPr>
        <p:spPr>
          <a:xfrm>
            <a:off x="31750" y="3650563"/>
            <a:ext cx="60388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Además, aquellos que completen 200 horas de formación en las Fases I y II o que sean egresados del programa SER, pueden postularse a las convocatorias del Fondo Emprender, siempre que cumplan con los requisitos establecidos.</a:t>
            </a:r>
          </a:p>
        </p:txBody>
      </p:sp>
    </p:spTree>
    <p:extLst>
      <p:ext uri="{BB962C8B-B14F-4D97-AF65-F5344CB8AC3E}">
        <p14:creationId xmlns:p14="http://schemas.microsoft.com/office/powerpoint/2010/main" val="35272611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D3CBA87-5975-4483-85B0-6A3D577B6A2E}"/>
              </a:ext>
            </a:extLst>
          </p:cNvPr>
          <p:cNvSpPr txBox="1"/>
          <p:nvPr/>
        </p:nvSpPr>
        <p:spPr>
          <a:xfrm>
            <a:off x="1653988" y="1035423"/>
            <a:ext cx="58360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COMPONENTE DE ASOCIATIVIDAD</a:t>
            </a:r>
            <a:endParaRPr lang="es-CO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197F698-44AE-4351-886B-27CA65FD7150}"/>
              </a:ext>
            </a:extLst>
          </p:cNvPr>
          <p:cNvSpPr txBox="1"/>
          <p:nvPr/>
        </p:nvSpPr>
        <p:spPr>
          <a:xfrm>
            <a:off x="753035" y="1573306"/>
            <a:ext cx="79068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 ruta estará disponible para jóvenes con iniciativas productivas ya existentes y/o por crear y fomentar, quienes se identificarán a partir de la caracterización realizada desde en el Programa Nacional Jóvenes en Paz. Como se señaló al inicio del componente de emprendimiento, este componente entra a operar desde la fase 1 del componente educativo, con el fin de acercar y sensibilizar a las y los jóvenes en asociatividad. </a:t>
            </a:r>
          </a:p>
          <a:p>
            <a:pPr algn="just"/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ruta de asociatividad solidaria para la paz comprende 4 fases:</a:t>
            </a:r>
            <a:endParaRPr lang="es-C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7664D32-0492-4D60-9CBF-5A15759ED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035" y="3881630"/>
            <a:ext cx="4747484" cy="248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2327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8D47AD31-F538-4B53-A522-665257075606}"/>
              </a:ext>
            </a:extLst>
          </p:cNvPr>
          <p:cNvSpPr/>
          <p:nvPr/>
        </p:nvSpPr>
        <p:spPr>
          <a:xfrm>
            <a:off x="4571999" y="1654375"/>
            <a:ext cx="4356847" cy="36575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73338F13-8DDA-4149-AC91-A573148B8816}"/>
              </a:ext>
            </a:extLst>
          </p:cNvPr>
          <p:cNvSpPr/>
          <p:nvPr/>
        </p:nvSpPr>
        <p:spPr>
          <a:xfrm>
            <a:off x="416859" y="2407024"/>
            <a:ext cx="4034117" cy="230832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8B5D4BB1-249A-4785-A1AF-96249B75C4E5}"/>
              </a:ext>
            </a:extLst>
          </p:cNvPr>
          <p:cNvSpPr txBox="1"/>
          <p:nvPr/>
        </p:nvSpPr>
        <p:spPr>
          <a:xfrm>
            <a:off x="584947" y="2407024"/>
            <a:ext cx="36979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Estar inscrito y activo en el Programa Nacional Jóvenes en Paz. Conjuntamente las y los jóvenes deberán estar interesados en conformar alguna forma de asociatividad en el marco de la economía popular, social, solidaria y comunitaria.</a:t>
            </a:r>
            <a:endParaRPr lang="es-C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F7DE57B-9557-4F03-B582-4028B03F215D}"/>
              </a:ext>
            </a:extLst>
          </p:cNvPr>
          <p:cNvSpPr txBox="1"/>
          <p:nvPr/>
        </p:nvSpPr>
        <p:spPr>
          <a:xfrm>
            <a:off x="4706467" y="1787305"/>
            <a:ext cx="42089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acuerdo con lo presentado en el cuadro de la descripción de las fases de creación o fomento del Programa de Asociatividad para la Paz- PASO, la ruta de salida continuará cuando las y los jóvenes egresen del programa Jóvenes en Paz luego de haber conformado una organización de la economía popular, social y solidaria o se haya fortalecido alguna organización ya existente, con el fin de articularlos a la oferta institucional de la Unidad Solidaria para las vigencias futuras. </a:t>
            </a:r>
            <a:endParaRPr lang="es-C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EC670ED-2456-48C8-B8B4-FB4772F6D1A3}"/>
              </a:ext>
            </a:extLst>
          </p:cNvPr>
          <p:cNvSpPr txBox="1"/>
          <p:nvPr/>
        </p:nvSpPr>
        <p:spPr>
          <a:xfrm>
            <a:off x="1653990" y="1964040"/>
            <a:ext cx="3697941" cy="376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Requisitos</a:t>
            </a:r>
            <a:endParaRPr lang="es-CO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504CD42-E254-400C-95CE-77F7BC563E26}"/>
              </a:ext>
            </a:extLst>
          </p:cNvPr>
          <p:cNvSpPr txBox="1"/>
          <p:nvPr/>
        </p:nvSpPr>
        <p:spPr>
          <a:xfrm>
            <a:off x="5244353" y="1211391"/>
            <a:ext cx="4208930" cy="376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Estrategia de salida de la oferta</a:t>
            </a:r>
            <a:endParaRPr lang="es-CO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0075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AB59192-8ADF-4B76-88A8-A4DB32DAC9DC}"/>
              </a:ext>
            </a:extLst>
          </p:cNvPr>
          <p:cNvSpPr txBox="1"/>
          <p:nvPr/>
        </p:nvSpPr>
        <p:spPr>
          <a:xfrm>
            <a:off x="847164" y="1048871"/>
            <a:ext cx="5109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COMPONENTE DE EMPLEABILIDAD</a:t>
            </a:r>
            <a:endParaRPr lang="es-CO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57C8032-AFE0-4E7A-BBC8-702BDBE00C53}"/>
              </a:ext>
            </a:extLst>
          </p:cNvPr>
          <p:cNvSpPr txBox="1"/>
          <p:nvPr/>
        </p:nvSpPr>
        <p:spPr>
          <a:xfrm>
            <a:off x="847164" y="1559859"/>
            <a:ext cx="75303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Servicio Público de Empleo, reglamentado por la Ley 1636 de 2013, busca mejorar la empleabilidad y reducir el desempleo mediante políticas activas y pasivas. Incluye actores como el Ministerio del Trabajo, la UASPE, y la Red de Prestadores, que facilitan la gestión y colocación de empleo. La Ruta de Empleabilidad define los servicios diferenciales de empleo, y los servicios básicos garantizan el registro, orientación y vinculación laboral de los buscadores y empleadores.</a:t>
            </a:r>
            <a:endParaRPr lang="es-C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28D537C-E0EA-499F-B64C-274420132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0093" y="3591184"/>
            <a:ext cx="3684495" cy="257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7572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4DDFEDC-70B8-40F6-A321-860E98BB1E15}"/>
              </a:ext>
            </a:extLst>
          </p:cNvPr>
          <p:cNvSpPr txBox="1"/>
          <p:nvPr/>
        </p:nvSpPr>
        <p:spPr>
          <a:xfrm>
            <a:off x="3049495" y="766711"/>
            <a:ext cx="4397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Ruta de empleabilidad</a:t>
            </a:r>
            <a:endParaRPr lang="es-CO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BF16431-25EB-4187-95DE-BE5CE5AE9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78" y="1413725"/>
            <a:ext cx="8841243" cy="481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175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823BBEB0-44DE-02D3-DB60-3C38B240176C}"/>
              </a:ext>
            </a:extLst>
          </p:cNvPr>
          <p:cNvSpPr/>
          <p:nvPr/>
        </p:nvSpPr>
        <p:spPr>
          <a:xfrm>
            <a:off x="739381" y="2002362"/>
            <a:ext cx="8044402" cy="2240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COMPONENTE DE EMPRENDIMIENTO, ASOCIATIVIDAD Y EMPLEABILIDAD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Decreto 1649 de octubre de 2023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3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Resolución 89 de 2023 </a:t>
            </a:r>
            <a:endParaRPr lang="es-CO" sz="3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7422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A8E8A1F-E8C7-439B-8A2B-3B4ED1F897F2}"/>
              </a:ext>
            </a:extLst>
          </p:cNvPr>
          <p:cNvSpPr txBox="1"/>
          <p:nvPr/>
        </p:nvSpPr>
        <p:spPr>
          <a:xfrm>
            <a:off x="1788459" y="1200329"/>
            <a:ext cx="588981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Decreto número 1649 de 2023</a:t>
            </a:r>
          </a:p>
          <a:p>
            <a:pPr algn="ctr"/>
            <a:endParaRPr lang="es-E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“Por el cual se reglamenta el articulo 348 de la ley 2294 de 2023, que crea el Programa Nacional Jóvenes en Paz”</a:t>
            </a:r>
          </a:p>
          <a:p>
            <a:pPr algn="ctr"/>
            <a:endParaRPr lang="es-E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Sección IV</a:t>
            </a:r>
          </a:p>
          <a:p>
            <a:pPr algn="ctr"/>
            <a:r>
              <a:rPr lang="es-E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Componente de emprendimiento, asociatividad y empleabilidad</a:t>
            </a:r>
            <a:endParaRPr lang="es-CO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s-E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s-CO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337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06499FA-8021-4B75-8451-7C1B9AA48AE5}"/>
              </a:ext>
            </a:extLst>
          </p:cNvPr>
          <p:cNvSpPr txBox="1"/>
          <p:nvPr/>
        </p:nvSpPr>
        <p:spPr>
          <a:xfrm>
            <a:off x="1021976" y="1230101"/>
            <a:ext cx="6185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ARTÍCULO 30. Definición y alcance</a:t>
            </a:r>
            <a:endParaRPr lang="es-CO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95CBB6C-27A9-4278-8352-19B7CBE776C5}"/>
              </a:ext>
            </a:extLst>
          </p:cNvPr>
          <p:cNvSpPr txBox="1"/>
          <p:nvPr/>
        </p:nvSpPr>
        <p:spPr>
          <a:xfrm>
            <a:off x="1021976" y="1842247"/>
            <a:ext cx="728830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 promueve el emprendimiento individual, colectivo y asociativo para que los jóvenes beneficiarios desarrollen su proyecto de vida con autonomía y una cultura solidaria. Para ello, se les ofrecerá orientación en emprendimiento y asociatividad, asesoría en creación y fortalecimiento de unidades productivas, desarrollo de modelos de negocio, formulación de planes empresariales y fortalecimiento empresarial, basado en una economía social, solidaria, familiar, circular, local y ambientalmente responsable.</a:t>
            </a:r>
            <a:endParaRPr lang="es-C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8661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E4AAF45B-29D2-4106-8BCB-0ABF96BE59AD}"/>
              </a:ext>
            </a:extLst>
          </p:cNvPr>
          <p:cNvSpPr/>
          <p:nvPr/>
        </p:nvSpPr>
        <p:spPr>
          <a:xfrm>
            <a:off x="382259" y="1953467"/>
            <a:ext cx="3092823" cy="36808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Rectángulo: una sola esquina cortada 10">
            <a:extLst>
              <a:ext uri="{FF2B5EF4-FFF2-40B4-BE49-F238E27FC236}">
                <a16:creationId xmlns:a16="http://schemas.microsoft.com/office/drawing/2014/main" id="{030423D0-B5B0-40A8-B783-2633793178A7}"/>
              </a:ext>
            </a:extLst>
          </p:cNvPr>
          <p:cNvSpPr/>
          <p:nvPr/>
        </p:nvSpPr>
        <p:spPr>
          <a:xfrm>
            <a:off x="3745994" y="1953467"/>
            <a:ext cx="5015747" cy="3680849"/>
          </a:xfrm>
          <a:prstGeom prst="snip1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835AA98-F70A-451D-8BB1-A89CA14F1D51}"/>
              </a:ext>
            </a:extLst>
          </p:cNvPr>
          <p:cNvSpPr txBox="1"/>
          <p:nvPr/>
        </p:nvSpPr>
        <p:spPr>
          <a:xfrm>
            <a:off x="382259" y="1196790"/>
            <a:ext cx="53384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ARTÍCULO 31. Líneas estratégicas y oferta</a:t>
            </a:r>
            <a:endParaRPr lang="es-CO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9CC8FC5-32DE-4C9C-A36A-D80EAE66A577}"/>
              </a:ext>
            </a:extLst>
          </p:cNvPr>
          <p:cNvSpPr txBox="1"/>
          <p:nvPr/>
        </p:nvSpPr>
        <p:spPr>
          <a:xfrm>
            <a:off x="382259" y="2400866"/>
            <a:ext cx="309282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 líneas estratégicas y ofertas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aportarán a los siguientes ámbitos: comunitario, ambiental, turismo, paz y convivencia, cultural y artístico, deportivo, dialógico, ciencia, tecnología e innovación, y digital, entre otros, de acuerdo con las características y dinámicas productivas de cada territorio.</a:t>
            </a:r>
            <a:endParaRPr lang="es-C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57BB461-5E7B-41EE-81B2-50D19663681D}"/>
              </a:ext>
            </a:extLst>
          </p:cNvPr>
          <p:cNvSpPr txBox="1"/>
          <p:nvPr/>
        </p:nvSpPr>
        <p:spPr>
          <a:xfrm>
            <a:off x="3786332" y="2400866"/>
            <a:ext cx="497540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 Ministerios de Trabajo y Comercio, la Unidad de Organizaciones Solidarias y el SENA definirán los planes y programas de emprendimiento y asociatividad para jóvenes, orientados hacia proyectos productivos de impacto territorial y basados en la economía solidaria y comunitaria, siguiendo las directrices del Gobierno Nacional. Además, podrán vincularse entidades públicas, organizaciones civiles, sector privado y cooperación internacional para fortalecer este componente de empleabilidad.</a:t>
            </a:r>
            <a:endParaRPr lang="es-C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0909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: esquinas diagonales redondeadas 10">
            <a:extLst>
              <a:ext uri="{FF2B5EF4-FFF2-40B4-BE49-F238E27FC236}">
                <a16:creationId xmlns:a16="http://schemas.microsoft.com/office/drawing/2014/main" id="{8C9946A1-DD22-4378-9C06-950F002F06E8}"/>
              </a:ext>
            </a:extLst>
          </p:cNvPr>
          <p:cNvSpPr/>
          <p:nvPr/>
        </p:nvSpPr>
        <p:spPr>
          <a:xfrm>
            <a:off x="1331259" y="4095320"/>
            <a:ext cx="7073153" cy="1991611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Rectángulo: esquinas diagonales redondeadas 6">
            <a:extLst>
              <a:ext uri="{FF2B5EF4-FFF2-40B4-BE49-F238E27FC236}">
                <a16:creationId xmlns:a16="http://schemas.microsoft.com/office/drawing/2014/main" id="{CD5D2848-1211-450D-B21D-26FE65E7E76C}"/>
              </a:ext>
            </a:extLst>
          </p:cNvPr>
          <p:cNvSpPr/>
          <p:nvPr/>
        </p:nvSpPr>
        <p:spPr>
          <a:xfrm>
            <a:off x="430306" y="1554227"/>
            <a:ext cx="7879975" cy="1477328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68BCFC6-21D4-4418-ADF1-ED11AF6128AF}"/>
              </a:ext>
            </a:extLst>
          </p:cNvPr>
          <p:cNvSpPr txBox="1"/>
          <p:nvPr/>
        </p:nvSpPr>
        <p:spPr>
          <a:xfrm>
            <a:off x="215154" y="844602"/>
            <a:ext cx="5378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ARTÍCULO 32. Empleabilidad</a:t>
            </a:r>
            <a:endParaRPr lang="es-CO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2F81E08-1CB9-44FC-8044-BA5E01C7E71B}"/>
              </a:ext>
            </a:extLst>
          </p:cNvPr>
          <p:cNvSpPr txBox="1"/>
          <p:nvPr/>
        </p:nvSpPr>
        <p:spPr>
          <a:xfrm>
            <a:off x="336177" y="1473231"/>
            <a:ext cx="7879975" cy="14773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empleabilidad hará parte de la estrategia de salida del programa con el fin de que las / los jóvenes interesados cuenten con opciones para complementar su proyecto de vida. La Ruta de Empleabilidad comprenderá la prestación de los servicios básicos de gestión y colocación de empleo desarrollados por los Prestadores del Servicio Público de Empleo.</a:t>
            </a:r>
            <a:endParaRPr lang="es-C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EC1D2E1-4BCB-4D40-8270-56EFE589C1FA}"/>
              </a:ext>
            </a:extLst>
          </p:cNvPr>
          <p:cNvSpPr txBox="1"/>
          <p:nvPr/>
        </p:nvSpPr>
        <p:spPr>
          <a:xfrm>
            <a:off x="1909482" y="3429000"/>
            <a:ext cx="4175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ARTÍCULO 33. Manual operativo</a:t>
            </a:r>
            <a:endParaRPr lang="es-CO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1C979B55-FB43-43FB-8A5C-B343183435FF}"/>
              </a:ext>
            </a:extLst>
          </p:cNvPr>
          <p:cNvSpPr/>
          <p:nvPr/>
        </p:nvSpPr>
        <p:spPr>
          <a:xfrm>
            <a:off x="1304363" y="3942358"/>
            <a:ext cx="6979023" cy="20313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36DAFC1-3B1D-406F-A1E6-F53390ABA248}"/>
              </a:ext>
            </a:extLst>
          </p:cNvPr>
          <p:cNvSpPr txBox="1"/>
          <p:nvPr/>
        </p:nvSpPr>
        <p:spPr>
          <a:xfrm>
            <a:off x="1331259" y="3953685"/>
            <a:ext cx="69790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Ministerio del Trabajo en coordinación con el Ministerio de Igualdad y Equidad elaborará el componente de emprendimiento, asociatividad y empleabilidad del Manual Operativo del Programa en el que se desarrollará el ciclo operativo de cada una de las actividades y líneas estratégicas que se requieran. Este manual será adoptado en un tiempo no mayor a un (1) mes mediante acto administrativo, a partir de la expedición del presente decreto.</a:t>
            </a:r>
          </a:p>
        </p:txBody>
      </p:sp>
    </p:spTree>
    <p:extLst>
      <p:ext uri="{BB962C8B-B14F-4D97-AF65-F5344CB8AC3E}">
        <p14:creationId xmlns:p14="http://schemas.microsoft.com/office/powerpoint/2010/main" val="21121964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9432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EEF404F6-E317-474D-941B-828C2B8A7620}"/>
              </a:ext>
            </a:extLst>
          </p:cNvPr>
          <p:cNvSpPr txBox="1"/>
          <p:nvPr/>
        </p:nvSpPr>
        <p:spPr>
          <a:xfrm>
            <a:off x="1064559" y="1051706"/>
            <a:ext cx="70148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Componente de emprendimiento, asociatividad y empleabilidad</a:t>
            </a:r>
            <a:endParaRPr lang="es-CO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0C05A5A-07B0-4A75-A58F-D584D9EFD747}"/>
              </a:ext>
            </a:extLst>
          </p:cNvPr>
          <p:cNvSpPr txBox="1"/>
          <p:nvPr/>
        </p:nvSpPr>
        <p:spPr>
          <a:xfrm>
            <a:off x="954739" y="3597098"/>
            <a:ext cx="1317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Objetivo</a:t>
            </a:r>
            <a:endParaRPr lang="es-CO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8AEFD2C5-9FC0-40A3-9962-67A1EB1A5740}"/>
              </a:ext>
            </a:extLst>
          </p:cNvPr>
          <p:cNvSpPr/>
          <p:nvPr/>
        </p:nvSpPr>
        <p:spPr>
          <a:xfrm>
            <a:off x="954739" y="2102179"/>
            <a:ext cx="7449671" cy="127120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B1379E82-B939-4E39-9DD5-A1F1D4D35717}"/>
              </a:ext>
            </a:extLst>
          </p:cNvPr>
          <p:cNvSpPr/>
          <p:nvPr/>
        </p:nvSpPr>
        <p:spPr>
          <a:xfrm>
            <a:off x="954739" y="4183137"/>
            <a:ext cx="7449671" cy="1271209"/>
          </a:xfrm>
          <a:prstGeom prst="round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21BFD51-2927-47B5-A4AB-45BFBB9F058B}"/>
              </a:ext>
            </a:extLst>
          </p:cNvPr>
          <p:cNvSpPr txBox="1"/>
          <p:nvPr/>
        </p:nvSpPr>
        <p:spPr>
          <a:xfrm>
            <a:off x="954741" y="4224225"/>
            <a:ext cx="7449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Desarrollar la actividad emprendedora individual, colectiva y asociativa solidaria en el territorio, con el fin de que las y los jóvenes cuenten con opciones para complementar su proyecto de vida en condiciones de autonomía y cultura asociativa solidaria.</a:t>
            </a:r>
            <a:endParaRPr lang="es-C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70779C2-1470-4AF6-A940-032B6E43319E}"/>
              </a:ext>
            </a:extLst>
          </p:cNvPr>
          <p:cNvSpPr txBox="1"/>
          <p:nvPr/>
        </p:nvSpPr>
        <p:spPr>
          <a:xfrm>
            <a:off x="954738" y="2111818"/>
            <a:ext cx="74496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 medio de este componente se busca desarrollar la actividad emprendedora individual, colectiva y asociativa solidaria en el territorio, con el fin de que las y los jóvenes cuenten con opciones para complementar su proyecto de vida en condiciones de autonomía y cultura asociativa solidaria.</a:t>
            </a:r>
            <a:endParaRPr lang="es-C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3533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8F78730-D817-46B1-BB26-95273E14EBFE}"/>
              </a:ext>
            </a:extLst>
          </p:cNvPr>
          <p:cNvSpPr txBox="1"/>
          <p:nvPr/>
        </p:nvSpPr>
        <p:spPr>
          <a:xfrm>
            <a:off x="927847" y="1156448"/>
            <a:ext cx="7395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COMPONENTE DE EMPRENDIMIENTO</a:t>
            </a:r>
            <a:endParaRPr lang="es-CO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C39CFA8-37E8-4E50-AF84-4B3981DA4404}"/>
              </a:ext>
            </a:extLst>
          </p:cNvPr>
          <p:cNvSpPr txBox="1"/>
          <p:nvPr/>
        </p:nvSpPr>
        <p:spPr>
          <a:xfrm>
            <a:off x="469901" y="1873240"/>
            <a:ext cx="42545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ruta de emprendimiento se activa desde la fase uno del componente educativo donde se empiezan a realizar acciones de sensibilización y acercamiento al emprendimiento y la asociatividad por parte del SENA, la Unidad Solidaria y MINCIT con el fin de acercar a las y los jóvenes a esta oferta institucional y que puedan tomar insumos para la elaboración de su Plan Educativo Individual y Proyecto Pedagógico Comunitario. Comprende la oferta articulada del sector trabajo y del Ministerio de Comercio, Industria y Turismo.</a:t>
            </a:r>
            <a:endParaRPr lang="es-C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4266FB8-1B7F-4232-8158-D5EADF7EE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2825" y="1962140"/>
            <a:ext cx="3965575" cy="2520950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24249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7B9A86A7-4F18-2A7D-E38C-B8CA94ED3DB1}"/>
              </a:ext>
            </a:extLst>
          </p:cNvPr>
          <p:cNvSpPr/>
          <p:nvPr/>
        </p:nvSpPr>
        <p:spPr>
          <a:xfrm>
            <a:off x="704248" y="773274"/>
            <a:ext cx="8134710" cy="426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s-CO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1.1. </a:t>
            </a:r>
            <a:r>
              <a:rPr lang="es-CO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Oferta de Ministerio de Comercio, Industria y Turismo </a:t>
            </a:r>
            <a:endParaRPr lang="es-CO" sz="2000" b="1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D4050D4E-7130-4B97-9061-F19293A491A3}"/>
              </a:ext>
            </a:extLst>
          </p:cNvPr>
          <p:cNvSpPr txBox="1"/>
          <p:nvPr/>
        </p:nvSpPr>
        <p:spPr>
          <a:xfrm>
            <a:off x="927847" y="1423972"/>
            <a:ext cx="6347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C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Programa mentalidad y cultura: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6970B0D-DA37-4473-BC4C-256192DFE9DB}"/>
              </a:ext>
            </a:extLst>
          </p:cNvPr>
          <p:cNvSpPr txBox="1"/>
          <p:nvPr/>
        </p:nvSpPr>
        <p:spPr>
          <a:xfrm>
            <a:off x="927847" y="1855694"/>
            <a:ext cx="745415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Incide en la mentalidad y cultura e impulsa a la acción a través del fortalecimiento de las habilidades emprendedoras en espacios enfocados en la inspiración, el aprendizaje y la generación de conexiones de valor.</a:t>
            </a:r>
          </a:p>
          <a:p>
            <a:pPr algn="just"/>
            <a:endParaRPr lang="es-E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Objetivos del programa:</a:t>
            </a:r>
          </a:p>
          <a:p>
            <a:pPr marL="342900" indent="-342900" algn="just">
              <a:buAutoNum type="arabicPeriod"/>
            </a:pP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Inspirar y promover valores emprendedores.</a:t>
            </a:r>
          </a:p>
          <a:p>
            <a:pPr marL="342900" indent="-342900" algn="just">
              <a:buAutoNum type="arabicPeriod"/>
            </a:pP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Facilitar herramientas para fortalecer habilidades en emprendimiento.</a:t>
            </a:r>
          </a:p>
          <a:p>
            <a:pPr marL="342900" indent="-342900" algn="just">
              <a:buAutoNum type="arabicPeriod"/>
            </a:pP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Desarrollar capacidades para la conexión en la comunidad emprendedora mediante espacios de interacción, gestión comercial y redes de colaboración.</a:t>
            </a:r>
            <a:endParaRPr lang="es-C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B453F0F-EB4D-45CD-82D3-BBD3178FC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6983" y="4780406"/>
            <a:ext cx="3114675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558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10934A5-15BB-4FAA-980E-2648B2672D9C}"/>
              </a:ext>
            </a:extLst>
          </p:cNvPr>
          <p:cNvSpPr txBox="1"/>
          <p:nvPr/>
        </p:nvSpPr>
        <p:spPr>
          <a:xfrm>
            <a:off x="294060" y="1207343"/>
            <a:ext cx="5755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Programa Jóvenes con sentido: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D0FBF1F-4C1A-417E-B30D-11D312D1D229}"/>
              </a:ext>
            </a:extLst>
          </p:cNvPr>
          <p:cNvSpPr txBox="1"/>
          <p:nvPr/>
        </p:nvSpPr>
        <p:spPr>
          <a:xfrm>
            <a:off x="294060" y="1658053"/>
            <a:ext cx="4055035" cy="258532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Curso Virtual en Turismo – Jóvenes Con Sentido – GEN-T, de 40 horas, es una iniciativa de la Consejería Presidencial para la Juventud, el Ministerio de Comercio, Industria y Turismo, y FONTUR. A través de 20 módulos, los jóvenes aprenderán sobre el sector turístico y explorarán nuevas oportunidades de desarrollo profesional.</a:t>
            </a:r>
            <a:endParaRPr lang="es-C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93BD0A2-DF3B-4FB9-9409-88876AF70903}"/>
              </a:ext>
            </a:extLst>
          </p:cNvPr>
          <p:cNvSpPr txBox="1"/>
          <p:nvPr/>
        </p:nvSpPr>
        <p:spPr>
          <a:xfrm>
            <a:off x="4775199" y="1910854"/>
            <a:ext cx="3949701" cy="34163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Viceministerio de Desarrollo Empresarial, a través de iNNpulsa Colombia, implementará la “Ruta de Fortalecimiento” para jóvenes emprendedores, adaptada al nivel de madurez de sus unidades productivas. Su objetivo es desarrollar habilidades y competencias, proporcionar capital productivo, y facilitar conexiones valiosas que mejoren la cadena de suministro y el crecimiento de sus negocios.</a:t>
            </a:r>
            <a:endParaRPr lang="es-C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78C64D2-E4CE-4CD1-AD49-9BAC48AC26C8}"/>
              </a:ext>
            </a:extLst>
          </p:cNvPr>
          <p:cNvSpPr txBox="1"/>
          <p:nvPr/>
        </p:nvSpPr>
        <p:spPr>
          <a:xfrm>
            <a:off x="4669867" y="1473387"/>
            <a:ext cx="5755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Ruta de fortalecimiento empresarial: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C59B4D5-23DB-4245-8119-F3099D454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242" y="4324754"/>
            <a:ext cx="2952750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2956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10934A5-15BB-4FAA-980E-2648B2672D9C}"/>
              </a:ext>
            </a:extLst>
          </p:cNvPr>
          <p:cNvSpPr txBox="1"/>
          <p:nvPr/>
        </p:nvSpPr>
        <p:spPr>
          <a:xfrm>
            <a:off x="894790" y="960638"/>
            <a:ext cx="5755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Componentes de la ruta: </a:t>
            </a:r>
            <a:endParaRPr lang="es-E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7EFD3509-C27F-4A2A-8C71-DBF56E6470FA}"/>
              </a:ext>
            </a:extLst>
          </p:cNvPr>
          <p:cNvSpPr/>
          <p:nvPr/>
        </p:nvSpPr>
        <p:spPr>
          <a:xfrm>
            <a:off x="894790" y="1729789"/>
            <a:ext cx="1941606" cy="177080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Acceder a un diagnóstico del negocio</a:t>
            </a:r>
            <a:endParaRPr lang="es-CO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1E00D28D-7B73-471F-A58F-D7BA3DC95F81}"/>
              </a:ext>
            </a:extLst>
          </p:cNvPr>
          <p:cNvSpPr/>
          <p:nvPr/>
        </p:nvSpPr>
        <p:spPr>
          <a:xfrm>
            <a:off x="894790" y="4242809"/>
            <a:ext cx="1941606" cy="1770803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Recibir asistencia técnica en temáticas empresariales </a:t>
            </a:r>
            <a:endParaRPr lang="es-CO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9996F247-D5A1-4960-855E-2E737AEC2AAB}"/>
              </a:ext>
            </a:extLst>
          </p:cNvPr>
          <p:cNvSpPr/>
          <p:nvPr/>
        </p:nvSpPr>
        <p:spPr>
          <a:xfrm>
            <a:off x="5820524" y="1383290"/>
            <a:ext cx="2672975" cy="24638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Recibir acompañamiento y preparación en actividades comerciales y de sofisticación</a:t>
            </a:r>
            <a:endParaRPr lang="es-CO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9C295C85-B230-4395-8C76-82CB8AA2170E}"/>
              </a:ext>
            </a:extLst>
          </p:cNvPr>
          <p:cNvSpPr/>
          <p:nvPr/>
        </p:nvSpPr>
        <p:spPr>
          <a:xfrm>
            <a:off x="3464952" y="4652148"/>
            <a:ext cx="1752600" cy="158251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Conexión al mercado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31E60CC7-E569-4F04-AB36-5CB8009EDE97}"/>
              </a:ext>
            </a:extLst>
          </p:cNvPr>
          <p:cNvSpPr/>
          <p:nvPr/>
        </p:nvSpPr>
        <p:spPr>
          <a:xfrm>
            <a:off x="5846108" y="4153566"/>
            <a:ext cx="1941606" cy="1949288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Fortalecimiento a través de capital productivo</a:t>
            </a:r>
            <a:endParaRPr lang="es-CO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9E2E9C4F-CC9C-4910-9035-50C7DAFA5703}"/>
              </a:ext>
            </a:extLst>
          </p:cNvPr>
          <p:cNvSpPr/>
          <p:nvPr/>
        </p:nvSpPr>
        <p:spPr>
          <a:xfrm>
            <a:off x="3357657" y="2236839"/>
            <a:ext cx="1941606" cy="17526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Guía en actividades de formalización</a:t>
            </a:r>
            <a:endParaRPr lang="es-CO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617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7E8B158-6074-4705-B836-F517438B0619}"/>
              </a:ext>
            </a:extLst>
          </p:cNvPr>
          <p:cNvSpPr txBox="1"/>
          <p:nvPr/>
        </p:nvSpPr>
        <p:spPr>
          <a:xfrm>
            <a:off x="1270747" y="1303953"/>
            <a:ext cx="5096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CO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Centros de Reindustrialización ZASCA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0ECB9F9-DE61-4FDF-90C1-5818A892F47E}"/>
              </a:ext>
            </a:extLst>
          </p:cNvPr>
          <p:cNvSpPr txBox="1"/>
          <p:nvPr/>
        </p:nvSpPr>
        <p:spPr>
          <a:xfrm>
            <a:off x="1270747" y="1859339"/>
            <a:ext cx="691178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 Centros de Reindustrialización tienen como objetivo fortalecer el desarrollo productivo de unidades productivas, micronegocios y mipymes en todo el país, especialmente en sectores como agroindustria, manufactura, tecnologías y artesanías, mediante la colaboración entre Estado, Comunidad, Empresa y Academia. Ofrecen beneficios como asistencia técnica, acceso a servicios tecnológicos, espacios de comercialización para generar nuevos ingresos, apoyo en diversificación de productos, alistamiento financiero e impulso a la innovación. Esto permite mejorar la productividad, fomentar el crecimiento empresarial, acceder a nuevos mercados y facilitar procesos asociativos y conexiones financieras para las mipymes beneficiadas.</a:t>
            </a:r>
            <a:endParaRPr lang="es-C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877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17950A0-8074-4E2E-8905-162DE1E0A663}"/>
              </a:ext>
            </a:extLst>
          </p:cNvPr>
          <p:cNvSpPr txBox="1"/>
          <p:nvPr/>
        </p:nvSpPr>
        <p:spPr>
          <a:xfrm>
            <a:off x="833718" y="1148860"/>
            <a:ext cx="5634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1.2. Oferta del SENA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278FC71-E3FE-4AB2-B055-6B474AC54047}"/>
              </a:ext>
            </a:extLst>
          </p:cNvPr>
          <p:cNvSpPr txBox="1"/>
          <p:nvPr/>
        </p:nvSpPr>
        <p:spPr>
          <a:xfrm>
            <a:off x="833718" y="1725247"/>
            <a:ext cx="4195482" cy="424731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 SENA fomenta la cultura emprendedora en jóvenes a través de orientaciones estructuradas, apoyadas por profesionales y coordinadores locales, como parte de la Fase 1 del Componente Educativo. Al finalizar esta fase, los jóvenes crean su Plan Educativo Individual (PEI) y un Proyecto Pedagógico Comunitario (PPC) que formalizan sus planes de vida y pueden incluir ideas de negocio. El SENA y la Unidad Solidaria brindan asesoría y acceso a servicios de los Centros de Desarrollo Empresarial, facilitando la creación de proyectos productivos y oportunidades de financiamiento, como el Fondo Emprender.</a:t>
            </a:r>
            <a:endParaRPr lang="es-C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6085C7-FFAA-4F59-BFE2-3B1C73092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9809" y="1725247"/>
            <a:ext cx="2812121" cy="283405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719A942-16A5-4720-83E9-32B151DAE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2610" y="4800601"/>
            <a:ext cx="2286520" cy="103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06783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d371e66-a1be-4415-9ce6-6be5f900350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9B183B05FC2284EB2222C3E1C84A336" ma:contentTypeVersion="15" ma:contentTypeDescription="Crear nuevo documento." ma:contentTypeScope="" ma:versionID="be30dc28c6d62caa579655b01401c979">
  <xsd:schema xmlns:xsd="http://www.w3.org/2001/XMLSchema" xmlns:xs="http://www.w3.org/2001/XMLSchema" xmlns:p="http://schemas.microsoft.com/office/2006/metadata/properties" xmlns:ns3="7d371e66-a1be-4415-9ce6-6be5f900350e" xmlns:ns4="48c2289e-10b7-460c-8e98-acfaec1cdd59" targetNamespace="http://schemas.microsoft.com/office/2006/metadata/properties" ma:root="true" ma:fieldsID="61a67d6e8a4d12f9a10fd7da5aba8f0e" ns3:_="" ns4:_="">
    <xsd:import namespace="7d371e66-a1be-4415-9ce6-6be5f900350e"/>
    <xsd:import namespace="48c2289e-10b7-460c-8e98-acfaec1cdd59"/>
    <xsd:element name="properties">
      <xsd:complexType>
        <xsd:sequence>
          <xsd:element name="documentManagement">
            <xsd:complexType>
              <xsd:all>
                <xsd:element ref="ns3:_activity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Locatio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371e66-a1be-4415-9ce6-6be5f900350e" elementFormDefault="qualified">
    <xsd:import namespace="http://schemas.microsoft.com/office/2006/documentManagement/types"/>
    <xsd:import namespace="http://schemas.microsoft.com/office/infopath/2007/PartnerControls"/>
    <xsd:element name="_activity" ma:index="8" nillable="true" ma:displayName="_activity" ma:hidden="true" ma:internalName="_activity">
      <xsd:simpleType>
        <xsd:restriction base="dms:Note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7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c2289e-10b7-460c-8e98-acfaec1cdd5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FDE8D01-6BF0-4EAE-928B-CAB0391D78CC}">
  <ds:schemaRefs>
    <ds:schemaRef ds:uri="http://schemas.openxmlformats.org/package/2006/metadata/core-properties"/>
    <ds:schemaRef ds:uri="7d371e66-a1be-4415-9ce6-6be5f900350e"/>
    <ds:schemaRef ds:uri="http://schemas.microsoft.com/office/2006/documentManagement/types"/>
    <ds:schemaRef ds:uri="http://purl.org/dc/elements/1.1/"/>
    <ds:schemaRef ds:uri="http://purl.org/dc/dcmitype/"/>
    <ds:schemaRef ds:uri="http://purl.org/dc/terms/"/>
    <ds:schemaRef ds:uri="http://schemas.microsoft.com/office/2006/metadata/properties"/>
    <ds:schemaRef ds:uri="http://schemas.microsoft.com/office/infopath/2007/PartnerControls"/>
    <ds:schemaRef ds:uri="48c2289e-10b7-460c-8e98-acfaec1cdd59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B21FA1F-0F68-44D1-9410-E1FE18644C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d371e66-a1be-4415-9ce6-6be5f900350e"/>
    <ds:schemaRef ds:uri="48c2289e-10b7-460c-8e98-acfaec1cdd5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E9F2B2E-F4C3-4FD8-B701-47ED4680114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1728</TotalTime>
  <Words>1829</Words>
  <Application>Microsoft Office PowerPoint</Application>
  <PresentationFormat>Presentación en pantalla (4:3)</PresentationFormat>
  <Paragraphs>75</Paragraphs>
  <Slides>24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7</vt:i4>
      </vt:variant>
      <vt:variant>
        <vt:lpstr>Títulos de diapositiva</vt:lpstr>
      </vt:variant>
      <vt:variant>
        <vt:i4>24</vt:i4>
      </vt:variant>
    </vt:vector>
  </HeadingPairs>
  <TitlesOfParts>
    <vt:vector size="36" baseType="lpstr">
      <vt:lpstr>Arial</vt:lpstr>
      <vt:lpstr>Calibri</vt:lpstr>
      <vt:lpstr>Calibri Light</vt:lpstr>
      <vt:lpstr>Times New Roman</vt:lpstr>
      <vt:lpstr>Wingdings</vt:lpstr>
      <vt:lpstr>Tema de Office</vt:lpstr>
      <vt:lpstr>Diseño personalizado</vt:lpstr>
      <vt:lpstr>2_Diseño personalizado</vt:lpstr>
      <vt:lpstr>3_Diseño personalizado</vt:lpstr>
      <vt:lpstr>4_Diseño personalizado</vt:lpstr>
      <vt:lpstr>5_Diseño personalizado</vt:lpstr>
      <vt:lpstr>1_Diseño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Liliana Palacio</dc:creator>
  <cp:lastModifiedBy>Extesión Uniclaretiana</cp:lastModifiedBy>
  <cp:revision>35</cp:revision>
  <dcterms:created xsi:type="dcterms:W3CDTF">2024-02-01T15:37:57Z</dcterms:created>
  <dcterms:modified xsi:type="dcterms:W3CDTF">2024-10-31T19:22:33Z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0x01010049B183B05FC2284EB2222C3E1C84A336</vt:lpwstr>
  </property>
</Properties>
</file>