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56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71957-E254-47D2-B122-94E160CFFC1F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</dgm:pt>
    <dgm:pt modelId="{8109DD4A-A532-4958-A6C4-16A5823C6641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  <a:latin typeface="Nunito Sans 10pt Black"/>
            </a:rPr>
            <a:t> 1. Organizaciones en proceso de creación o recién formadas</a:t>
          </a:r>
          <a:endParaRPr lang="es-CO" dirty="0">
            <a:solidFill>
              <a:schemeClr val="tx1"/>
            </a:solidFill>
            <a:latin typeface="Nunito Sans 10pt Black"/>
          </a:endParaRPr>
        </a:p>
      </dgm:t>
    </dgm:pt>
    <dgm:pt modelId="{54140111-088D-4103-89EF-8EFAB9071876}" type="parTrans" cxnId="{44F1F43E-B55D-4D50-9AC8-376BB10D8709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FE27A7D3-11B7-4162-A82A-966AB3DB240D}" type="sibTrans" cxnId="{44F1F43E-B55D-4D50-9AC8-376BB10D8709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B83F7CDB-6F3C-43CA-9ACF-B1592DC5909F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  <a:latin typeface="Nunito Sans 10pt Black"/>
            </a:rPr>
            <a:t>2. </a:t>
          </a:r>
          <a:r>
            <a:rPr lang="es-CO" b="0" i="0" dirty="0">
              <a:solidFill>
                <a:schemeClr val="tx1"/>
              </a:solidFill>
              <a:latin typeface="Nunito Sans 10pt Black"/>
            </a:rPr>
            <a:t>Organizaciones conformadas, con funcionamiento de sus órganos de dirección, administración, información y de gobierno</a:t>
          </a:r>
          <a:endParaRPr lang="es-CO" dirty="0">
            <a:solidFill>
              <a:schemeClr val="tx1"/>
            </a:solidFill>
            <a:latin typeface="Nunito Sans 10pt Black"/>
          </a:endParaRPr>
        </a:p>
      </dgm:t>
    </dgm:pt>
    <dgm:pt modelId="{C705D631-A891-4B38-B1AB-115B0CB8F8B5}" type="parTrans" cxnId="{6E414DC0-B463-4D03-8745-309646CB6702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821DF4C9-9D79-4C5C-99FA-B3F89E6112F3}" type="sibTrans" cxnId="{6E414DC0-B463-4D03-8745-309646CB6702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4C39ADEB-EBF7-4643-BFF9-A8406EE7D717}">
      <dgm:prSet phldrT="[Texto]"/>
      <dgm:spPr/>
      <dgm:t>
        <a:bodyPr/>
        <a:lstStyle/>
        <a:p>
          <a:r>
            <a:rPr lang="es-MX" dirty="0">
              <a:solidFill>
                <a:schemeClr val="tx1"/>
              </a:solidFill>
              <a:latin typeface="Nunito Sans 10pt Black"/>
            </a:rPr>
            <a:t>3.</a:t>
          </a:r>
          <a:r>
            <a:rPr lang="es-CO" b="0" i="0" dirty="0">
              <a:solidFill>
                <a:schemeClr val="tx1"/>
              </a:solidFill>
              <a:latin typeface="Nunito Sans 10pt Black"/>
            </a:rPr>
            <a:t> Organizaciones consolidadas, con capacidad de desarrollar procesos productivos, de servicios y de comercialización a nivel departamental o regional</a:t>
          </a:r>
          <a:r>
            <a:rPr lang="es-MX" dirty="0">
              <a:solidFill>
                <a:schemeClr val="tx1"/>
              </a:solidFill>
              <a:latin typeface="Nunito Sans 10pt Black"/>
            </a:rPr>
            <a:t> </a:t>
          </a:r>
          <a:endParaRPr lang="es-CO" dirty="0">
            <a:solidFill>
              <a:schemeClr val="tx1"/>
            </a:solidFill>
            <a:latin typeface="Nunito Sans 10pt Black"/>
          </a:endParaRPr>
        </a:p>
      </dgm:t>
    </dgm:pt>
    <dgm:pt modelId="{D6A85F74-C6C9-4EA7-8FD1-2D2A04A31683}" type="parTrans" cxnId="{167743E0-6630-4648-B549-6CD31DBA25AE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2994A1FB-0C94-4AB6-99DF-B9BF9F15805B}" type="sibTrans" cxnId="{167743E0-6630-4648-B549-6CD31DBA25AE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D712BEC8-5533-4346-A60D-718AA176AABC}">
      <dgm:prSet/>
      <dgm:spPr/>
      <dgm:t>
        <a:bodyPr/>
        <a:lstStyle/>
        <a:p>
          <a:r>
            <a:rPr lang="es-CO" b="0" i="0" dirty="0">
              <a:solidFill>
                <a:schemeClr val="tx1"/>
              </a:solidFill>
              <a:latin typeface="Nunito Sans 10pt Black"/>
            </a:rPr>
            <a:t>4. Organizaciones consolidadas con capacidad para desarrollar procesos productivos, de servicios y de comercialización a escala nacional o internacional</a:t>
          </a:r>
          <a:endParaRPr lang="es-CO" dirty="0">
            <a:solidFill>
              <a:schemeClr val="tx1"/>
            </a:solidFill>
            <a:latin typeface="Nunito Sans 10pt Black"/>
          </a:endParaRPr>
        </a:p>
      </dgm:t>
    </dgm:pt>
    <dgm:pt modelId="{DA59AE0A-EE19-4D5D-8237-FB520FD46CEE}" type="sibTrans" cxnId="{08A73A86-BE02-419F-BC0B-2ED8D0EFD674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0668D1F8-E3D5-4DA4-B16F-785EB7ED7B30}" type="parTrans" cxnId="{08A73A86-BE02-419F-BC0B-2ED8D0EFD674}">
      <dgm:prSet/>
      <dgm:spPr/>
      <dgm:t>
        <a:bodyPr/>
        <a:lstStyle/>
        <a:p>
          <a:endParaRPr lang="es-CO">
            <a:solidFill>
              <a:schemeClr val="tx1"/>
            </a:solidFill>
            <a:latin typeface="Nunito Sans 10pt Black"/>
          </a:endParaRPr>
        </a:p>
      </dgm:t>
    </dgm:pt>
    <dgm:pt modelId="{3AEFB31E-0709-43B7-94CA-0BA2F880222D}" type="pres">
      <dgm:prSet presAssocID="{8DC71957-E254-47D2-B122-94E160CFFC1F}" presName="CompostProcess" presStyleCnt="0">
        <dgm:presLayoutVars>
          <dgm:dir/>
          <dgm:resizeHandles val="exact"/>
        </dgm:presLayoutVars>
      </dgm:prSet>
      <dgm:spPr/>
    </dgm:pt>
    <dgm:pt modelId="{B2A92A60-A6EF-49C3-A9BD-BD19184F9EBC}" type="pres">
      <dgm:prSet presAssocID="{8DC71957-E254-47D2-B122-94E160CFFC1F}" presName="arrow" presStyleLbl="bgShp" presStyleIdx="0" presStyleCnt="1"/>
      <dgm:spPr/>
    </dgm:pt>
    <dgm:pt modelId="{99A9269B-0A48-4A20-87CB-DA25B5AB3807}" type="pres">
      <dgm:prSet presAssocID="{8DC71957-E254-47D2-B122-94E160CFFC1F}" presName="linearProcess" presStyleCnt="0"/>
      <dgm:spPr/>
    </dgm:pt>
    <dgm:pt modelId="{9AD16D96-2C0B-48F1-8EB5-4235884A609C}" type="pres">
      <dgm:prSet presAssocID="{8109DD4A-A532-4958-A6C4-16A5823C6641}" presName="textNode" presStyleLbl="node1" presStyleIdx="0" presStyleCnt="4">
        <dgm:presLayoutVars>
          <dgm:bulletEnabled val="1"/>
        </dgm:presLayoutVars>
      </dgm:prSet>
      <dgm:spPr/>
    </dgm:pt>
    <dgm:pt modelId="{110806B5-2346-4B3A-A29B-68298C5C09AA}" type="pres">
      <dgm:prSet presAssocID="{FE27A7D3-11B7-4162-A82A-966AB3DB240D}" presName="sibTrans" presStyleCnt="0"/>
      <dgm:spPr/>
    </dgm:pt>
    <dgm:pt modelId="{1332E450-D12E-4EC1-9C68-64C186953FD8}" type="pres">
      <dgm:prSet presAssocID="{B83F7CDB-6F3C-43CA-9ACF-B1592DC5909F}" presName="textNode" presStyleLbl="node1" presStyleIdx="1" presStyleCnt="4">
        <dgm:presLayoutVars>
          <dgm:bulletEnabled val="1"/>
        </dgm:presLayoutVars>
      </dgm:prSet>
      <dgm:spPr/>
    </dgm:pt>
    <dgm:pt modelId="{A18FA633-78EC-4DC6-809F-432F59B27BAB}" type="pres">
      <dgm:prSet presAssocID="{821DF4C9-9D79-4C5C-99FA-B3F89E6112F3}" presName="sibTrans" presStyleCnt="0"/>
      <dgm:spPr/>
    </dgm:pt>
    <dgm:pt modelId="{A231F81A-EC06-493E-9663-088172D2F9B8}" type="pres">
      <dgm:prSet presAssocID="{4C39ADEB-EBF7-4643-BFF9-A8406EE7D717}" presName="textNode" presStyleLbl="node1" presStyleIdx="2" presStyleCnt="4">
        <dgm:presLayoutVars>
          <dgm:bulletEnabled val="1"/>
        </dgm:presLayoutVars>
      </dgm:prSet>
      <dgm:spPr/>
    </dgm:pt>
    <dgm:pt modelId="{11ED152F-0E90-4EDE-AEA8-97D9B884E7E9}" type="pres">
      <dgm:prSet presAssocID="{2994A1FB-0C94-4AB6-99DF-B9BF9F15805B}" presName="sibTrans" presStyleCnt="0"/>
      <dgm:spPr/>
    </dgm:pt>
    <dgm:pt modelId="{93EB2277-B067-44EF-9855-EBA26A24A6E4}" type="pres">
      <dgm:prSet presAssocID="{D712BEC8-5533-4346-A60D-718AA176AABC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8EA29310-9503-447A-92EB-45FB331F8627}" type="presOf" srcId="{B83F7CDB-6F3C-43CA-9ACF-B1592DC5909F}" destId="{1332E450-D12E-4EC1-9C68-64C186953FD8}" srcOrd="0" destOrd="0" presId="urn:microsoft.com/office/officeart/2005/8/layout/hProcess9"/>
    <dgm:cxn modelId="{44F1F43E-B55D-4D50-9AC8-376BB10D8709}" srcId="{8DC71957-E254-47D2-B122-94E160CFFC1F}" destId="{8109DD4A-A532-4958-A6C4-16A5823C6641}" srcOrd="0" destOrd="0" parTransId="{54140111-088D-4103-89EF-8EFAB9071876}" sibTransId="{FE27A7D3-11B7-4162-A82A-966AB3DB240D}"/>
    <dgm:cxn modelId="{08A73A86-BE02-419F-BC0B-2ED8D0EFD674}" srcId="{8DC71957-E254-47D2-B122-94E160CFFC1F}" destId="{D712BEC8-5533-4346-A60D-718AA176AABC}" srcOrd="3" destOrd="0" parTransId="{0668D1F8-E3D5-4DA4-B16F-785EB7ED7B30}" sibTransId="{DA59AE0A-EE19-4D5D-8237-FB520FD46CEE}"/>
    <dgm:cxn modelId="{44AC108E-B943-4433-A99B-D038F0A95110}" type="presOf" srcId="{8DC71957-E254-47D2-B122-94E160CFFC1F}" destId="{3AEFB31E-0709-43B7-94CA-0BA2F880222D}" srcOrd="0" destOrd="0" presId="urn:microsoft.com/office/officeart/2005/8/layout/hProcess9"/>
    <dgm:cxn modelId="{3C84908F-B929-499D-85C8-080075BF65E5}" type="presOf" srcId="{D712BEC8-5533-4346-A60D-718AA176AABC}" destId="{93EB2277-B067-44EF-9855-EBA26A24A6E4}" srcOrd="0" destOrd="0" presId="urn:microsoft.com/office/officeart/2005/8/layout/hProcess9"/>
    <dgm:cxn modelId="{4E4E5CAE-5376-4B89-A394-6150A8A1C575}" type="presOf" srcId="{8109DD4A-A532-4958-A6C4-16A5823C6641}" destId="{9AD16D96-2C0B-48F1-8EB5-4235884A609C}" srcOrd="0" destOrd="0" presId="urn:microsoft.com/office/officeart/2005/8/layout/hProcess9"/>
    <dgm:cxn modelId="{6E414DC0-B463-4D03-8745-309646CB6702}" srcId="{8DC71957-E254-47D2-B122-94E160CFFC1F}" destId="{B83F7CDB-6F3C-43CA-9ACF-B1592DC5909F}" srcOrd="1" destOrd="0" parTransId="{C705D631-A891-4B38-B1AB-115B0CB8F8B5}" sibTransId="{821DF4C9-9D79-4C5C-99FA-B3F89E6112F3}"/>
    <dgm:cxn modelId="{167743E0-6630-4648-B549-6CD31DBA25AE}" srcId="{8DC71957-E254-47D2-B122-94E160CFFC1F}" destId="{4C39ADEB-EBF7-4643-BFF9-A8406EE7D717}" srcOrd="2" destOrd="0" parTransId="{D6A85F74-C6C9-4EA7-8FD1-2D2A04A31683}" sibTransId="{2994A1FB-0C94-4AB6-99DF-B9BF9F15805B}"/>
    <dgm:cxn modelId="{610DB0E6-6174-47FE-8699-588B79A17B87}" type="presOf" srcId="{4C39ADEB-EBF7-4643-BFF9-A8406EE7D717}" destId="{A231F81A-EC06-493E-9663-088172D2F9B8}" srcOrd="0" destOrd="0" presId="urn:microsoft.com/office/officeart/2005/8/layout/hProcess9"/>
    <dgm:cxn modelId="{7C115AE1-F6A4-40C4-AF6A-3612EE68818D}" type="presParOf" srcId="{3AEFB31E-0709-43B7-94CA-0BA2F880222D}" destId="{B2A92A60-A6EF-49C3-A9BD-BD19184F9EBC}" srcOrd="0" destOrd="0" presId="urn:microsoft.com/office/officeart/2005/8/layout/hProcess9"/>
    <dgm:cxn modelId="{2AD5A3A3-65C5-45E8-9F67-EC6C5642D76B}" type="presParOf" srcId="{3AEFB31E-0709-43B7-94CA-0BA2F880222D}" destId="{99A9269B-0A48-4A20-87CB-DA25B5AB3807}" srcOrd="1" destOrd="0" presId="urn:microsoft.com/office/officeart/2005/8/layout/hProcess9"/>
    <dgm:cxn modelId="{CECB21D3-0417-419D-A1E7-48356DFB0C68}" type="presParOf" srcId="{99A9269B-0A48-4A20-87CB-DA25B5AB3807}" destId="{9AD16D96-2C0B-48F1-8EB5-4235884A609C}" srcOrd="0" destOrd="0" presId="urn:microsoft.com/office/officeart/2005/8/layout/hProcess9"/>
    <dgm:cxn modelId="{30FD40E1-2C00-4D9F-8DB7-149ACC243EEC}" type="presParOf" srcId="{99A9269B-0A48-4A20-87CB-DA25B5AB3807}" destId="{110806B5-2346-4B3A-A29B-68298C5C09AA}" srcOrd="1" destOrd="0" presId="urn:microsoft.com/office/officeart/2005/8/layout/hProcess9"/>
    <dgm:cxn modelId="{B4820F0B-C814-453E-9E1D-4272E7FBC5BF}" type="presParOf" srcId="{99A9269B-0A48-4A20-87CB-DA25B5AB3807}" destId="{1332E450-D12E-4EC1-9C68-64C186953FD8}" srcOrd="2" destOrd="0" presId="urn:microsoft.com/office/officeart/2005/8/layout/hProcess9"/>
    <dgm:cxn modelId="{79A0E9EE-15E3-455C-8ABF-E3816BB636C3}" type="presParOf" srcId="{99A9269B-0A48-4A20-87CB-DA25B5AB3807}" destId="{A18FA633-78EC-4DC6-809F-432F59B27BAB}" srcOrd="3" destOrd="0" presId="urn:microsoft.com/office/officeart/2005/8/layout/hProcess9"/>
    <dgm:cxn modelId="{E78B5512-4DF8-4866-881F-A4D342BD41D0}" type="presParOf" srcId="{99A9269B-0A48-4A20-87CB-DA25B5AB3807}" destId="{A231F81A-EC06-493E-9663-088172D2F9B8}" srcOrd="4" destOrd="0" presId="urn:microsoft.com/office/officeart/2005/8/layout/hProcess9"/>
    <dgm:cxn modelId="{FF0B7346-6569-47ED-842D-097C60C250E6}" type="presParOf" srcId="{99A9269B-0A48-4A20-87CB-DA25B5AB3807}" destId="{11ED152F-0E90-4EDE-AEA8-97D9B884E7E9}" srcOrd="5" destOrd="0" presId="urn:microsoft.com/office/officeart/2005/8/layout/hProcess9"/>
    <dgm:cxn modelId="{39623FBD-1B60-47EA-B00A-05439998EE0A}" type="presParOf" srcId="{99A9269B-0A48-4A20-87CB-DA25B5AB3807}" destId="{93EB2277-B067-44EF-9855-EBA26A24A6E4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92A60-A6EF-49C3-A9BD-BD19184F9EBC}">
      <dsp:nvSpPr>
        <dsp:cNvPr id="0" name=""/>
        <dsp:cNvSpPr/>
      </dsp:nvSpPr>
      <dsp:spPr>
        <a:xfrm>
          <a:off x="385589" y="0"/>
          <a:ext cx="4370013" cy="338127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16D96-2C0B-48F1-8EB5-4235884A609C}">
      <dsp:nvSpPr>
        <dsp:cNvPr id="0" name=""/>
        <dsp:cNvSpPr/>
      </dsp:nvSpPr>
      <dsp:spPr>
        <a:xfrm>
          <a:off x="2573" y="1014383"/>
          <a:ext cx="1237601" cy="13525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>
              <a:solidFill>
                <a:schemeClr val="tx1"/>
              </a:solidFill>
              <a:latin typeface="Nunito Sans 10pt Black"/>
            </a:rPr>
            <a:t> 1. Organizaciones en proceso de creación o recién formadas</a:t>
          </a:r>
          <a:endParaRPr lang="es-CO" sz="900" kern="1200" dirty="0">
            <a:solidFill>
              <a:schemeClr val="tx1"/>
            </a:solidFill>
            <a:latin typeface="Nunito Sans 10pt Black"/>
          </a:endParaRPr>
        </a:p>
      </dsp:txBody>
      <dsp:txXfrm>
        <a:off x="62988" y="1074798"/>
        <a:ext cx="1116771" cy="1231681"/>
      </dsp:txXfrm>
    </dsp:sp>
    <dsp:sp modelId="{1332E450-D12E-4EC1-9C68-64C186953FD8}">
      <dsp:nvSpPr>
        <dsp:cNvPr id="0" name=""/>
        <dsp:cNvSpPr/>
      </dsp:nvSpPr>
      <dsp:spPr>
        <a:xfrm>
          <a:off x="1302054" y="1014383"/>
          <a:ext cx="1237601" cy="13525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>
              <a:solidFill>
                <a:schemeClr val="tx1"/>
              </a:solidFill>
              <a:latin typeface="Nunito Sans 10pt Black"/>
            </a:rPr>
            <a:t>2. </a:t>
          </a:r>
          <a:r>
            <a:rPr lang="es-CO" sz="900" b="0" i="0" kern="1200" dirty="0">
              <a:solidFill>
                <a:schemeClr val="tx1"/>
              </a:solidFill>
              <a:latin typeface="Nunito Sans 10pt Black"/>
            </a:rPr>
            <a:t>Organizaciones conformadas, con funcionamiento de sus órganos de dirección, administración, información y de gobierno</a:t>
          </a:r>
          <a:endParaRPr lang="es-CO" sz="900" kern="1200" dirty="0">
            <a:solidFill>
              <a:schemeClr val="tx1"/>
            </a:solidFill>
            <a:latin typeface="Nunito Sans 10pt Black"/>
          </a:endParaRPr>
        </a:p>
      </dsp:txBody>
      <dsp:txXfrm>
        <a:off x="1362469" y="1074798"/>
        <a:ext cx="1116771" cy="1231681"/>
      </dsp:txXfrm>
    </dsp:sp>
    <dsp:sp modelId="{A231F81A-EC06-493E-9663-088172D2F9B8}">
      <dsp:nvSpPr>
        <dsp:cNvPr id="0" name=""/>
        <dsp:cNvSpPr/>
      </dsp:nvSpPr>
      <dsp:spPr>
        <a:xfrm>
          <a:off x="2601536" y="1014383"/>
          <a:ext cx="1237601" cy="13525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900" kern="1200" dirty="0">
              <a:solidFill>
                <a:schemeClr val="tx1"/>
              </a:solidFill>
              <a:latin typeface="Nunito Sans 10pt Black"/>
            </a:rPr>
            <a:t>3.</a:t>
          </a:r>
          <a:r>
            <a:rPr lang="es-CO" sz="900" b="0" i="0" kern="1200" dirty="0">
              <a:solidFill>
                <a:schemeClr val="tx1"/>
              </a:solidFill>
              <a:latin typeface="Nunito Sans 10pt Black"/>
            </a:rPr>
            <a:t> Organizaciones consolidadas, con capacidad de desarrollar procesos productivos, de servicios y de comercialización a nivel departamental o regional</a:t>
          </a:r>
          <a:r>
            <a:rPr lang="es-MX" sz="900" kern="1200" dirty="0">
              <a:solidFill>
                <a:schemeClr val="tx1"/>
              </a:solidFill>
              <a:latin typeface="Nunito Sans 10pt Black"/>
            </a:rPr>
            <a:t> </a:t>
          </a:r>
          <a:endParaRPr lang="es-CO" sz="900" kern="1200" dirty="0">
            <a:solidFill>
              <a:schemeClr val="tx1"/>
            </a:solidFill>
            <a:latin typeface="Nunito Sans 10pt Black"/>
          </a:endParaRPr>
        </a:p>
      </dsp:txBody>
      <dsp:txXfrm>
        <a:off x="2661951" y="1074798"/>
        <a:ext cx="1116771" cy="1231681"/>
      </dsp:txXfrm>
    </dsp:sp>
    <dsp:sp modelId="{93EB2277-B067-44EF-9855-EBA26A24A6E4}">
      <dsp:nvSpPr>
        <dsp:cNvPr id="0" name=""/>
        <dsp:cNvSpPr/>
      </dsp:nvSpPr>
      <dsp:spPr>
        <a:xfrm>
          <a:off x="3901017" y="1014383"/>
          <a:ext cx="1237601" cy="13525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900" b="0" i="0" kern="1200" dirty="0">
              <a:solidFill>
                <a:schemeClr val="tx1"/>
              </a:solidFill>
              <a:latin typeface="Nunito Sans 10pt Black"/>
            </a:rPr>
            <a:t>4. Organizaciones consolidadas con capacidad para desarrollar procesos productivos, de servicios y de comercialización a escala nacional o internacional</a:t>
          </a:r>
          <a:endParaRPr lang="es-CO" sz="900" kern="1200" dirty="0">
            <a:solidFill>
              <a:schemeClr val="tx1"/>
            </a:solidFill>
            <a:latin typeface="Nunito Sans 10pt Black"/>
          </a:endParaRPr>
        </a:p>
      </dsp:txBody>
      <dsp:txXfrm>
        <a:off x="3961432" y="1074798"/>
        <a:ext cx="1116771" cy="1231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A5161-EC4B-50B5-C22F-5F3441E5A4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04681C-6B92-1E77-6BF8-64CD272C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0EDFB-A683-9FF9-B3FD-847DA0556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F10C43-3619-5EEB-1175-046D5DC7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CC1639-AE77-E319-C71B-3DD1BB529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61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93B9A4-8B2D-FBB2-ACFB-A231467D8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285931-5BDD-C92A-AC9C-B89A882B7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35772C-FF5F-013B-6AF2-72382D6B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1CA64-7299-5393-3C42-FE8BCF50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A8D5E7-B75E-EFBB-492A-2BC00487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605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8388D2-2F0C-4CA3-6FE7-9E5AB497E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7E10F1-F769-A102-DA42-A7657A90A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D1EA3F-AA48-1223-D870-095507F7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7975E5-1455-D7B7-1179-3EC94F01E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60EE00-8CE0-E50A-21BE-9A6FC5930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851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091EE-5764-6337-C0C8-3430D9730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AC4FE6-A9BD-854E-B7A7-7BC5E07CB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DA3830-8D44-DD0C-7091-AD1D99B3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7AEE8-A4D0-0E20-9D1F-0C4184510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75C9DD-F252-FE8C-BFB3-B7466987F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97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0D4DA-FA46-36B0-32E7-AA549BEF8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8201BD-77C4-E479-6879-54D40D2DB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186C98-F2E5-E227-71D5-AD13D54E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8365AF-7C95-2D2D-BE89-C5AFCB14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C2717B-DE89-A63C-BA7A-1B33714E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691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58F6C-9411-ADF3-D7FE-1296462A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C5BF4-0139-7085-9617-21BD67063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642ECA-331B-BDFA-5895-276A7FADC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DEF6DD-5C10-92D4-D44E-421385BD1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20DFBF-2C02-DEF2-8870-9EADBE0A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BA2189-510E-F5BA-BE7D-B21E2E55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92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F2CB7-C163-277E-773B-2BAE48E93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5CD8F4-496C-0E54-7751-DB59162ED5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D879BC-7B97-79E5-997C-B7219F8D8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3AB2DF0-1800-E4FB-4EC7-2EE701E14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26D3B4C-B3E3-32D7-7E47-F8C9019F1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FA10F3-22A4-38B0-5583-4908A4AC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5DADD2-EF3D-EA26-D947-7D73CDE1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9563F6-67CC-037D-7318-1D930C26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539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41884-269A-E7DE-F99A-D1B97CC13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F0AAAA-A6B2-38E8-49AC-262929DE0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8644F3-5720-382F-43B8-9D8503FC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2382FE-8DA1-6E3F-EC7F-3690017E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551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579A95-BACD-9121-E2C8-22AD716BF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268A75-2238-43F3-641D-E062EAAA7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A3BBAD-CE38-93BB-D55F-9AC4C7B1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603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7EFE3-D1CB-9458-BB77-D2669F0C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5D9636-D870-51A9-435A-EB4F3009B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4E6E90-6D12-C328-D217-B147735DA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C43852-AABC-B5D7-F64B-7159EF78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479A56-5C7B-95C4-E466-EF82686E6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BE13DC-CD49-FFBF-FD99-6D586EF7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8578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738DB-38ED-D628-7C93-66B29BBFF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70DBFF-191D-C974-6AB3-F8FD173E4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3FAA26-F7FE-CB72-E081-C071D7FEA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201E2B-4BA8-770F-7EAB-6823C268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6021EE-3FE4-0984-37D0-45FC5D4CD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EC13DE-E766-303F-DAD2-C6BA28BE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045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C122B66-94E6-F63D-4659-767579957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073360-6EE6-9B5D-099D-19B611B8F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04023F-8CE9-162A-702E-3A3BA60F23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6AF151-BD28-409E-9BEE-8C14FB57D267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938F0-36E0-54C8-8253-8A282C48D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A6F60C-2CD6-4FA8-F0F7-C6B4455AF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D2397A-D382-46D6-A2F4-AEBC428DE7C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021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2232E4A-719F-BCD2-5B48-C88A964F8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8923"/>
            <a:ext cx="12191999" cy="757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0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496CA-221A-9E92-1E14-0113E144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2800" dirty="0"/>
              <a:t>COMPONENTE EMPRENDIMIENTO, ASOCIATIVIDAD Y EMPLEABILIDAD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D9CAC0-D9E5-4D8F-2F98-D6AB2E64F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0A8C"/>
              </a:buClr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419" sz="2800" b="0" i="0" u="none" strike="noStrike" kern="1200" cap="none" spc="0" baseline="0" dirty="0">
                <a:solidFill>
                  <a:srgbClr val="4E4D4D"/>
                </a:solidFill>
                <a:uFillTx/>
                <a:latin typeface="Verdana"/>
                <a:ea typeface="Verdana"/>
              </a:rPr>
              <a:t>1. Se ha coordinado e iniciado las visitas a los espacios de formación en los seis municipios en que ya iniciamos operación por parte de La Unidad Solidaria, cumpliendo con el objetivo de sensibilizar y acercar a las y los beneficiarios al emprendimiento y la asociatividad. </a:t>
            </a:r>
            <a:endParaRPr lang="es-419" sz="2800" b="0" i="0" u="none" strike="noStrike" kern="1200" cap="none" spc="0" baseline="0" dirty="0">
              <a:solidFill>
                <a:srgbClr val="4E4D4D"/>
              </a:solidFill>
              <a:uFillTx/>
              <a:latin typeface="Verdana" pitchFamily="34"/>
              <a:ea typeface="Verdana" pitchFamily="34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761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7D61A-CCD0-2047-30A9-4BE6FE67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200" dirty="0">
                <a:solidFill>
                  <a:schemeClr val="tx1"/>
                </a:solidFill>
              </a:rPr>
              <a:t>Sensibilización en fase de inducción Unidad Solidaria</a:t>
            </a:r>
            <a:endParaRPr lang="es-CO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5BD6C0-FD5E-D046-0B5A-6FBCE6D55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799" cy="4351338"/>
          </a:xfrm>
        </p:spPr>
        <p:txBody>
          <a:bodyPr/>
          <a:lstStyle/>
          <a:p>
            <a:pPr algn="just"/>
            <a:r>
              <a:rPr lang="es-CO" sz="1800" kern="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Se presenta a las juventudes la ruta del programa y el PASO - </a:t>
            </a:r>
            <a:r>
              <a:rPr lang="es-MX" sz="1800" dirty="0">
                <a:solidFill>
                  <a:schemeClr val="tx1"/>
                </a:solidFill>
                <a:latin typeface="+mn-lt"/>
              </a:rPr>
              <a:t>Programa de Asociatividad Solidaria -PASO, por medio de las siguientes </a:t>
            </a:r>
            <a:r>
              <a:rPr lang="es-MX" sz="1800" dirty="0">
                <a:solidFill>
                  <a:schemeClr val="tx1"/>
                </a:solidFill>
                <a:latin typeface="Nunito Sans 10pt Black"/>
              </a:rPr>
              <a:t>fases</a:t>
            </a:r>
            <a:endParaRPr lang="es-CO" sz="1800" dirty="0">
              <a:latin typeface="Nunito Sans 10pt Black"/>
            </a:endParaRPr>
          </a:p>
          <a:p>
            <a:endParaRPr lang="es-CO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71261DE-3AFE-BC81-506E-AA10F175F0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062657"/>
              </p:ext>
            </p:extLst>
          </p:nvPr>
        </p:nvGraphicFramePr>
        <p:xfrm>
          <a:off x="954809" y="3305134"/>
          <a:ext cx="5141192" cy="3381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15A7F714-C510-5F6D-B9B3-CD07886FEFA0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4102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800" dirty="0"/>
              <a:t>Se presenta </a:t>
            </a:r>
            <a:r>
              <a:rPr lang="es-MX" sz="1800" dirty="0"/>
              <a:t>el proceso de formación por medio del </a:t>
            </a:r>
            <a:r>
              <a:rPr lang="es-MX" sz="1800" b="1" dirty="0"/>
              <a:t>S</a:t>
            </a:r>
            <a:r>
              <a:rPr lang="es-MX" sz="1800" dirty="0"/>
              <a:t>istema de </a:t>
            </a:r>
            <a:r>
              <a:rPr lang="es-MX" sz="1800" b="1" dirty="0"/>
              <a:t>E</a:t>
            </a:r>
            <a:r>
              <a:rPr lang="es-MX" sz="1800" dirty="0"/>
              <a:t>ducación para la </a:t>
            </a:r>
            <a:r>
              <a:rPr lang="es-MX" sz="1800" b="1" dirty="0"/>
              <a:t>A</a:t>
            </a:r>
            <a:r>
              <a:rPr lang="es-MX" sz="1800" dirty="0"/>
              <a:t>sociatividad </a:t>
            </a:r>
            <a:r>
              <a:rPr lang="es-MX" sz="1800" b="1" dirty="0"/>
              <a:t>S</a:t>
            </a:r>
            <a:r>
              <a:rPr lang="es-MX" sz="1800" dirty="0"/>
              <a:t>olidaria -</a:t>
            </a:r>
            <a:r>
              <a:rPr lang="es-MX" sz="1800" b="1" dirty="0"/>
              <a:t>SEAS</a:t>
            </a:r>
            <a:r>
              <a:rPr lang="es-MX" sz="1800" dirty="0"/>
              <a:t>- el cual se realizará de acuerdo con la demanda y depende de la caracterización que debe entregar Min igualdad, esta inicia en operación en la Fase de permanencia, luego de tener los grupos identificados. </a:t>
            </a:r>
            <a:endParaRPr lang="es-CO" sz="1800" dirty="0"/>
          </a:p>
          <a:p>
            <a:endParaRPr lang="es-CO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B0EA5BEB-792E-D787-81A7-4AD4E9052575}"/>
              </a:ext>
            </a:extLst>
          </p:cNvPr>
          <p:cNvGrpSpPr/>
          <p:nvPr/>
        </p:nvGrpSpPr>
        <p:grpSpPr>
          <a:xfrm>
            <a:off x="6212608" y="3712489"/>
            <a:ext cx="4959240" cy="2770820"/>
            <a:chOff x="-1" y="4359276"/>
            <a:chExt cx="20104811" cy="5562599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486FB19B-03AB-2B2A-5769-01E631F7FC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63" b="23049"/>
            <a:stretch/>
          </p:blipFill>
          <p:spPr>
            <a:xfrm>
              <a:off x="-1" y="4359276"/>
              <a:ext cx="20104811" cy="5562599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B53A754-98A4-8570-281D-5086A2CA456E}"/>
                </a:ext>
              </a:extLst>
            </p:cNvPr>
            <p:cNvSpPr txBox="1"/>
            <p:nvPr/>
          </p:nvSpPr>
          <p:spPr>
            <a:xfrm>
              <a:off x="846805" y="7560255"/>
              <a:ext cx="3497545" cy="432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800" b="1" dirty="0">
                  <a:latin typeface="Montserrat Black" pitchFamily="2" charset="77"/>
                </a:rPr>
                <a:t>TERRITORIO</a:t>
              </a:r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54B5EBCD-BACE-CDB7-E53E-7986F24AC73B}"/>
                </a:ext>
              </a:extLst>
            </p:cNvPr>
            <p:cNvSpPr txBox="1"/>
            <p:nvPr/>
          </p:nvSpPr>
          <p:spPr>
            <a:xfrm>
              <a:off x="4114029" y="7560255"/>
              <a:ext cx="4413849" cy="432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800" b="1" dirty="0">
                  <a:latin typeface="Montserrat Black" pitchFamily="2" charset="77"/>
                </a:rPr>
                <a:t>ASOCIATIVIDAD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F2358E7-77CC-7AB9-7ECC-0BE160809B49}"/>
                </a:ext>
              </a:extLst>
            </p:cNvPr>
            <p:cNvSpPr txBox="1"/>
            <p:nvPr/>
          </p:nvSpPr>
          <p:spPr>
            <a:xfrm>
              <a:off x="8101493" y="7562393"/>
              <a:ext cx="3815971" cy="432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800" b="1" dirty="0">
                  <a:latin typeface="Montserrat Black" pitchFamily="2" charset="77"/>
                </a:rPr>
                <a:t>DESARROLLO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AAD64AB7-15F0-47FE-B265-DDD6C1EC7F29}"/>
                </a:ext>
              </a:extLst>
            </p:cNvPr>
            <p:cNvSpPr txBox="1"/>
            <p:nvPr/>
          </p:nvSpPr>
          <p:spPr>
            <a:xfrm>
              <a:off x="12210954" y="7562393"/>
              <a:ext cx="2919167" cy="432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800" b="1" dirty="0">
                  <a:latin typeface="Montserrat Black" pitchFamily="2" charset="77"/>
                </a:rPr>
                <a:t>TRABAJO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283AF8A-5CCD-17B9-3DF4-E85211B40AF8}"/>
                </a:ext>
              </a:extLst>
            </p:cNvPr>
            <p:cNvSpPr txBox="1"/>
            <p:nvPr/>
          </p:nvSpPr>
          <p:spPr>
            <a:xfrm>
              <a:off x="15517855" y="7562393"/>
              <a:ext cx="3952445" cy="4325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CO" sz="800" b="1" dirty="0">
                  <a:latin typeface="Montserrat Black" pitchFamily="2" charset="77"/>
                </a:rPr>
                <a:t>GOBERNANZA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747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DAFEF-B167-E4EB-9191-C4663A7F4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Sensibilización en fase de inducción- Cronograma de ejecución cohorte 2023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AB629CA-6EE7-22A0-EB41-A66E1D2A85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1825" y="2199770"/>
            <a:ext cx="9748349" cy="3603048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E0CEAD6-0DDC-2D0D-2D3D-92111D470F24}"/>
              </a:ext>
            </a:extLst>
          </p:cNvPr>
          <p:cNvSpPr txBox="1"/>
          <p:nvPr/>
        </p:nvSpPr>
        <p:spPr>
          <a:xfrm>
            <a:off x="484388" y="5806384"/>
            <a:ext cx="112232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sz="1600" dirty="0"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s-E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ara el mes de agosto se tiene programadas las jornadas de sensibilización en la ciudad de Medellín y Puerto Tejada, de esta manera se culminará la primera cohorte del año 2023 y se iniciarán las gestiones para programar las jornadas de sensibilización para las cohortes 2024.</a:t>
            </a:r>
            <a:endParaRPr lang="es-CO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974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F496CA-221A-9E92-1E14-0113E1440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2800" dirty="0"/>
              <a:t>COMPONENTE EMPRENDIMIENTO, ASOCIATIVIDAD Y EMPLEABILIDAD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D9CAC0-D9E5-4D8F-2F98-D6AB2E64F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0A8C"/>
              </a:buClr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419" sz="2400" dirty="0">
                <a:solidFill>
                  <a:srgbClr val="4E4D4D"/>
                </a:solidFill>
                <a:latin typeface="Verdana"/>
                <a:ea typeface="Verdana"/>
              </a:rPr>
              <a:t>2. </a:t>
            </a:r>
            <a:r>
              <a:rPr lang="es-MX" sz="2400" dirty="0">
                <a:solidFill>
                  <a:srgbClr val="4E4D4D"/>
                </a:solidFill>
                <a:latin typeface="Verdana"/>
                <a:ea typeface="Verdana"/>
              </a:rPr>
              <a:t>En este mismo sentido, el SENA ha iniciado las visitas a los espacios de formación en los territorios, con el objetivo de avanzar en la orientación respecto del Proceso Evaluación y Certificación de Competencias laborales en los grupos de formación de los seis municipios en que ya opera JEP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0A8C"/>
              </a:buClr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MX" sz="2400" dirty="0">
              <a:solidFill>
                <a:srgbClr val="4E4D4D"/>
              </a:solidFill>
              <a:latin typeface="Verdana"/>
              <a:ea typeface="Verdana"/>
            </a:endParaRP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80A8C"/>
              </a:buClr>
              <a:buSzPct val="100000"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3698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47588-4678-E8D5-E6CD-2C6D3FE56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sz="4400" dirty="0">
                <a:solidFill>
                  <a:schemeClr val="tx1"/>
                </a:solidFill>
              </a:rPr>
              <a:t>Orientación en fase de inducción Servicio Nacional de aprendizaje SENA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0D21DA-7BFF-54AF-6CD3-9894F8045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Las y los enlaces territoriales del SENA han iniciado el Proceso Evaluación y Certificación de Competencias laborales en los grupos de formación de los seis municipios en que ya opera JEP</a:t>
            </a:r>
          </a:p>
          <a:p>
            <a:endParaRPr lang="es-CO" sz="2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1004596-CFB4-BEE2-C41C-29A0F44C4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29" y="2763382"/>
            <a:ext cx="8441871" cy="325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0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311C78-9446-BC55-7F90-0FD2312EC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dirty="0" err="1"/>
              <a:t>Orientación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fase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inducción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Cronograma</a:t>
            </a:r>
            <a:r>
              <a:rPr lang="en-US" sz="4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ejecución</a:t>
            </a:r>
            <a:endParaRPr lang="en-US" sz="4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F70E708-E0F2-86A8-7B22-CCA4BC72F607}"/>
              </a:ext>
            </a:extLst>
          </p:cNvPr>
          <p:cNvSpPr txBox="1"/>
          <p:nvPr/>
        </p:nvSpPr>
        <p:spPr>
          <a:xfrm>
            <a:off x="4654296" y="4798577"/>
            <a:ext cx="6894576" cy="14284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P</a:t>
            </a:r>
            <a:r>
              <a:rPr lang="en-US" sz="2200" dirty="0">
                <a:effectLst/>
              </a:rPr>
              <a:t>ara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mes</a:t>
            </a:r>
            <a:r>
              <a:rPr lang="en-US" sz="2200" dirty="0">
                <a:effectLst/>
              </a:rPr>
              <a:t> de </a:t>
            </a:r>
            <a:r>
              <a:rPr lang="en-US" sz="2200" dirty="0" err="1">
                <a:effectLst/>
              </a:rPr>
              <a:t>agosto</a:t>
            </a:r>
            <a:r>
              <a:rPr lang="en-US" sz="2200" dirty="0">
                <a:effectLst/>
              </a:rPr>
              <a:t> se </a:t>
            </a:r>
            <a:r>
              <a:rPr lang="en-US" sz="2200" dirty="0" err="1">
                <a:effectLst/>
              </a:rPr>
              <a:t>tiene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programadas</a:t>
            </a:r>
            <a:r>
              <a:rPr lang="en-US" sz="2200" dirty="0">
                <a:effectLst/>
              </a:rPr>
              <a:t> las jornadas de </a:t>
            </a:r>
            <a:r>
              <a:rPr lang="en-US" sz="2200" dirty="0" err="1">
                <a:effectLst/>
              </a:rPr>
              <a:t>orientación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en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los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grupos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restantes</a:t>
            </a:r>
            <a:r>
              <a:rPr lang="en-US" sz="2200" dirty="0">
                <a:effectLst/>
              </a:rPr>
              <a:t> de </a:t>
            </a:r>
            <a:r>
              <a:rPr lang="en-US" sz="2200" dirty="0" err="1">
                <a:effectLst/>
              </a:rPr>
              <a:t>los</a:t>
            </a:r>
            <a:r>
              <a:rPr lang="en-US" sz="2200" dirty="0">
                <a:effectLst/>
              </a:rPr>
              <a:t> 6 municipios </a:t>
            </a:r>
            <a:r>
              <a:rPr lang="en-US" sz="2200" dirty="0" err="1">
                <a:effectLst/>
              </a:rPr>
              <a:t>en</a:t>
            </a:r>
            <a:r>
              <a:rPr lang="en-US" sz="2200" dirty="0">
                <a:effectLst/>
              </a:rPr>
              <a:t> que </a:t>
            </a:r>
            <a:r>
              <a:rPr lang="en-US" sz="2200" dirty="0" err="1">
                <a:effectLst/>
              </a:rPr>
              <a:t>ya</a:t>
            </a:r>
            <a:r>
              <a:rPr lang="en-US" sz="2200" dirty="0">
                <a:effectLst/>
              </a:rPr>
              <a:t> opera JEP</a:t>
            </a:r>
          </a:p>
        </p:txBody>
      </p:sp>
      <p:graphicFrame>
        <p:nvGraphicFramePr>
          <p:cNvPr id="16" name="Marcador de contenido 15">
            <a:extLst>
              <a:ext uri="{FF2B5EF4-FFF2-40B4-BE49-F238E27FC236}">
                <a16:creationId xmlns:a16="http://schemas.microsoft.com/office/drawing/2014/main" id="{F135E8E0-B4C8-555E-A569-CF61D3C1BC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18442"/>
              </p:ext>
            </p:extLst>
          </p:nvPr>
        </p:nvGraphicFramePr>
        <p:xfrm>
          <a:off x="4805055" y="630936"/>
          <a:ext cx="6593059" cy="3913645"/>
        </p:xfrm>
        <a:graphic>
          <a:graphicData uri="http://schemas.openxmlformats.org/drawingml/2006/table">
            <a:tbl>
              <a:tblPr/>
              <a:tblGrid>
                <a:gridCol w="1522435">
                  <a:extLst>
                    <a:ext uri="{9D8B030D-6E8A-4147-A177-3AD203B41FA5}">
                      <a16:colId xmlns:a16="http://schemas.microsoft.com/office/drawing/2014/main" val="3351311459"/>
                    </a:ext>
                  </a:extLst>
                </a:gridCol>
                <a:gridCol w="2838036">
                  <a:extLst>
                    <a:ext uri="{9D8B030D-6E8A-4147-A177-3AD203B41FA5}">
                      <a16:colId xmlns:a16="http://schemas.microsoft.com/office/drawing/2014/main" val="2658426296"/>
                    </a:ext>
                  </a:extLst>
                </a:gridCol>
                <a:gridCol w="772422">
                  <a:extLst>
                    <a:ext uri="{9D8B030D-6E8A-4147-A177-3AD203B41FA5}">
                      <a16:colId xmlns:a16="http://schemas.microsoft.com/office/drawing/2014/main" val="8857668"/>
                    </a:ext>
                  </a:extLst>
                </a:gridCol>
                <a:gridCol w="1460166">
                  <a:extLst>
                    <a:ext uri="{9D8B030D-6E8A-4147-A177-3AD203B41FA5}">
                      <a16:colId xmlns:a16="http://schemas.microsoft.com/office/drawing/2014/main" val="952940901"/>
                    </a:ext>
                  </a:extLst>
                </a:gridCol>
              </a:tblGrid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BOGOTÁ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Suba Casa Memoria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50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16/07/2024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98510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BOGOTÁ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Suba JAC Lagos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40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16/07/2024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21270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BOGOTÁ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Engativá PARCEP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22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17/07/2024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438569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BOGOTÁ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Engativá Florida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35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17/07/2024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04522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BOGOTÁ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Bosa Antiguo Colegio Cooperativo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60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19/07/2024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28747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BOGOTÁ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Kennedy JAC Riveras de Occidente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60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19/07/2024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13380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BUENAVENTURA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Barrio el Capricho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110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25/07/2024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107206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Vereda Cabaña, salón comunal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66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076" marR="91076" marT="45538" marB="455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30/07/2024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37493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Vereda Cabaña, salón de eventos</a:t>
                      </a:r>
                      <a:endParaRPr lang="es-MX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30/07/2024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006903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Vereda Sabaneta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28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30/07/2024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24409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Vereda Guabal, Casa de la piscina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42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30/07/2024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82819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Yusti eventos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95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076" marR="91076" marT="45538" marB="455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31/07/2024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076" marR="91076" marT="45538" marB="455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33003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Casa de Camilo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7678231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Grupo Urbano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637051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GUACHENÉ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Grupo Urbano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450781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QUIBDÓ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Reposo 1.1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70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12/07/2024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67310"/>
                  </a:ext>
                </a:extLst>
              </a:tr>
              <a:tr h="212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QUIBDÓ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Calibri" panose="020F0502020204030204" pitchFamily="34" charset="0"/>
                        </a:rPr>
                        <a:t>Reposo 1.2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50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12/07/2024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68823"/>
                  </a:ext>
                </a:extLst>
              </a:tr>
              <a:tr h="294481"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47D359"/>
                          </a:highlight>
                          <a:latin typeface="Aptos Narrow" panose="020B0004020202020204" pitchFamily="34" charset="0"/>
                        </a:rPr>
                        <a:t>TOTAL A LA FECHA</a:t>
                      </a:r>
                      <a:endParaRPr lang="es-C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076" marR="91076" marT="45538" marB="4553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3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728</a:t>
                      </a:r>
                      <a:endParaRPr lang="es-CO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1F0C8"/>
                          </a:highlight>
                          <a:latin typeface="Aptos Narrow" panose="020B0004020202020204" pitchFamily="34" charset="0"/>
                        </a:rPr>
                        <a:t> </a:t>
                      </a:r>
                      <a:endParaRPr lang="es-C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7" marR="9487" marT="94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0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87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11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8195A8A-B14A-DD9E-0A02-FB0449D15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457" y="816429"/>
            <a:ext cx="8262257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70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517</Words>
  <Application>Microsoft Office PowerPoint</Application>
  <PresentationFormat>Panorámica</PresentationFormat>
  <Paragraphs>86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Aptos</vt:lpstr>
      <vt:lpstr>Aptos Display</vt:lpstr>
      <vt:lpstr>Aptos Narrow</vt:lpstr>
      <vt:lpstr>Arial</vt:lpstr>
      <vt:lpstr>Calibri</vt:lpstr>
      <vt:lpstr>Montserrat Black</vt:lpstr>
      <vt:lpstr>Nunito Sans 10pt Black</vt:lpstr>
      <vt:lpstr>Times New Roman</vt:lpstr>
      <vt:lpstr>Verdana</vt:lpstr>
      <vt:lpstr>Tema de Office</vt:lpstr>
      <vt:lpstr>Presentación de PowerPoint</vt:lpstr>
      <vt:lpstr>COMPONENTE EMPRENDIMIENTO, ASOCIATIVIDAD Y EMPLEABILIDAD </vt:lpstr>
      <vt:lpstr>Sensibilización en fase de inducción Unidad Solidaria</vt:lpstr>
      <vt:lpstr>Sensibilización en fase de inducción- Cronograma de ejecución cohorte 2023</vt:lpstr>
      <vt:lpstr>COMPONENTE EMPRENDIMIENTO, ASOCIATIVIDAD Y EMPLEABILIDAD </vt:lpstr>
      <vt:lpstr>Orientación en fase de inducción Servicio Nacional de aprendizaje SENA</vt:lpstr>
      <vt:lpstr>Orientación en fase de inducción- Cronograma de ejecución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Adolfo Piedrahita Umaña</dc:creator>
  <cp:lastModifiedBy>Extesión Uniclaretiana</cp:lastModifiedBy>
  <cp:revision>3</cp:revision>
  <dcterms:created xsi:type="dcterms:W3CDTF">2024-08-06T14:54:37Z</dcterms:created>
  <dcterms:modified xsi:type="dcterms:W3CDTF">2024-10-31T14:55:56Z</dcterms:modified>
</cp:coreProperties>
</file>