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hb07X1mL+ddFUsM13cidb7Or8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113C35-965B-4AE2-8B26-BB637325BBC6}">
  <a:tblStyle styleId="{80113C35-965B-4AE2-8B26-BB637325BBC6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Helvetica"/>
          <a:ea typeface="Helvetica"/>
          <a:cs typeface="Helvetic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Helvetica"/>
          <a:ea typeface="Helvetica"/>
          <a:cs typeface="Helvetic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5" name="Google Shape;1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9213" y="2139929"/>
            <a:ext cx="2353571" cy="178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Encabezado de sección">
  <p:cSld name="4_Encabezado de secció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5" name="Google Shape;7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265" y="6251575"/>
            <a:ext cx="619868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Encabezado de sección">
  <p:cSld name="5_Encabezado de secció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82" name="Google Shape;8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43865" y="6251575"/>
            <a:ext cx="619868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5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5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5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7" name="Google Shape;107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" name="Google Shape;22;p40"/>
          <p:cNvSpPr/>
          <p:nvPr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CF3B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9" name="Google Shape;29;p41"/>
          <p:cNvSpPr/>
          <p:nvPr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CF3B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6" name="Google Shape;36;p42"/>
          <p:cNvSpPr/>
          <p:nvPr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CF3B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47" name="Google Shape;4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6065" y="159440"/>
            <a:ext cx="619868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54" name="Google Shape;5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265" y="159440"/>
            <a:ext cx="619868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1" name="Google Shape;6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43865" y="159440"/>
            <a:ext cx="619868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8" name="Google Shape;6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6065" y="6251575"/>
            <a:ext cx="619868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orms.office.com/Pages/ResponsePage.aspx?id=DIf3xAjrAU2wI6cd2U6IOxq6G-frzQlMm2n9JZSPuHpUNFJZUVZUOE9KQjI3TUtKU0RFTFZYRjAyWS4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rive.google.com/drive/folders/1bYS_daPA8k7qn4uYR3SVFo9N3NRESRJC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adlet.com/zetazuriz/corresponsabilidad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10"/>
          <p:cNvGraphicFramePr/>
          <p:nvPr/>
        </p:nvGraphicFramePr>
        <p:xfrm>
          <a:off x="381000" y="45815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{80113C35-965B-4AE2-8B26-BB637325BBC6}</a:tableStyleId>
              </a:tblPr>
              <a:tblGrid>
                <a:gridCol w="1314450"/>
                <a:gridCol w="1000125"/>
                <a:gridCol w="1924050"/>
                <a:gridCol w="3333750"/>
                <a:gridCol w="3857625"/>
              </a:tblGrid>
              <a:tr h="33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COMPONENTE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60FDC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FD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FASE 1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FEC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FASE 2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002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CAPACIDADES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009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00E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hMerge="1"/>
              </a:tr>
              <a:tr h="12192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Educación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E00E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Pedagogías para la vida y la paz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Enrutamiento: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Competencias básicas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Habilidades socioemocionales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Orientación socio ocupacional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(pedagogía basada en proyectos, educación popular, e investigación accion participativa)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Conocimiento y gestión de sí mismo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Trabajo colaborativo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Autonomía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Sujeto político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Redes de cuidado: entornos de confianza, afectos, comunidad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Redes de oportunidad: desde lo que ofrecen los diferentes escenarios de la vida social.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Capacidad organizativa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27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Corresponsabilidad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402C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Módulo introductorio al componente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Enrutamiento: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Planes, programas o proyectos de corresponsabilidad o trabajo comunitario.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Paz y convivencia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Participación juvenil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Relaciones ciudadanas y comunitarias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Lineas estratégicas de intervención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895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Atención integral en salud con énfasis en salud mental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402C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82828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82828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 cuidado de mí mismo (el valor de mi propia vida),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 cuidado del otro u otra (la vida del otro y otra, que en todos los sentidos es sagrada)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 cuidado de lo otro (la relación con el territorio, los derechos de la naturaleza y la memoria).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(ver apartado 2 del anexo de salud)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27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447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Empleabilidad Asociatividad y emprendimiento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402C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82828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82828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desarrollar la actividad emprendedora individual, colectiva y asociativa solidaria en el territorio, con el fin de que las y los jóvenes cuenten con opciones para complementar su proyecto de vida en condiciones de autonomía y cultura asociativa solidaria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 Activar la mentalidad a través de espacios de inspiración y promoción de valores y conductas favorables al emprendimiento, reconociendo el propósito superior de los participantes y buscando que contemplen el emprendimiento como opción de desarrollo personal y profesional.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 Facilitación de contenidos y herramientas para el fortalecimiento de las habilidades emprendedoras por medio de espacios presenciales y virtuales, donde los asistentes fortalecen capacidades específicas que contribuyen en el afianzamiento de sus iniciativas emprendedoras.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s-ES" sz="1000" u="none" cap="none" strike="noStrike">
                          <a:solidFill>
                            <a:srgbClr val="82828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 Desarrollar habilidades para la conexión en la comunidad emprendedora a través de la creación de espacios de interacción dinámicos que faciliten la gestión comercial y la construcción de redes de colaboración.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027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/>
        </p:nvSpPr>
        <p:spPr>
          <a:xfrm>
            <a:off x="1524000" y="201289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El componente de corresponsabilidad en detalle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/>
          <p:nvPr>
            <p:ph type="ctrTitle"/>
          </p:nvPr>
        </p:nvSpPr>
        <p:spPr>
          <a:xfrm>
            <a:off x="1155700" y="213624"/>
            <a:ext cx="9893300" cy="927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Roles y responsabilidades</a:t>
            </a:r>
            <a:endParaRPr b="1" sz="3600">
              <a:solidFill>
                <a:srgbClr val="CF3B78"/>
              </a:solidFill>
            </a:endParaRPr>
          </a:p>
        </p:txBody>
      </p:sp>
      <p:sp>
        <p:nvSpPr>
          <p:cNvPr id="202" name="Google Shape;202;p12"/>
          <p:cNvSpPr txBox="1"/>
          <p:nvPr>
            <p:ph idx="1" type="subTitle"/>
          </p:nvPr>
        </p:nvSpPr>
        <p:spPr>
          <a:xfrm>
            <a:off x="1524000" y="1503785"/>
            <a:ext cx="9144000" cy="5355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br>
              <a:rPr lang="es-ES" sz="35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Ministerio de Igualdad y Equidad</a:t>
            </a:r>
            <a:br>
              <a:rPr lang="es-ES" sz="30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19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Dirección general del programa</a:t>
            </a:r>
            <a:br>
              <a:rPr lang="es-ES" sz="1900">
                <a:latin typeface="Verdana"/>
                <a:ea typeface="Verdana"/>
                <a:cs typeface="Verdana"/>
                <a:sym typeface="Verdana"/>
              </a:rPr>
            </a:br>
            <a:br>
              <a:rPr lang="es-ES" sz="30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Ministerio del Interior</a:t>
            </a:r>
            <a:br>
              <a:rPr lang="es-ES" sz="30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19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Entidad responsable del componente</a:t>
            </a:r>
            <a:br>
              <a:rPr lang="es-ES" sz="1900">
                <a:latin typeface="Verdana"/>
                <a:ea typeface="Verdana"/>
                <a:cs typeface="Verdana"/>
                <a:sym typeface="Verdana"/>
              </a:rPr>
            </a:br>
            <a:br>
              <a:rPr lang="es-ES" sz="19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17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(Manual Operativo, apartado de Roles y responsabilidades, p.13)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82828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000"/>
              <a:buNone/>
            </a:pP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Unión Temporal Territorio y Paz</a:t>
            </a:r>
            <a:br>
              <a:rPr lang="es-ES" sz="30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19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Organización a cargo de la implementación del Programa</a:t>
            </a:r>
            <a:endParaRPr sz="3600">
              <a:solidFill>
                <a:srgbClr val="82828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>
            <p:ph type="ctrTitle"/>
          </p:nvPr>
        </p:nvSpPr>
        <p:spPr>
          <a:xfrm>
            <a:off x="1155700" y="213624"/>
            <a:ext cx="9893300" cy="927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Roles y responsabilidades</a:t>
            </a:r>
            <a:endParaRPr b="1" sz="3600">
              <a:solidFill>
                <a:srgbClr val="CF3B78"/>
              </a:solidFill>
            </a:endParaRPr>
          </a:p>
        </p:txBody>
      </p:sp>
      <p:sp>
        <p:nvSpPr>
          <p:cNvPr id="208" name="Google Shape;208;p13"/>
          <p:cNvSpPr txBox="1"/>
          <p:nvPr>
            <p:ph idx="1" type="subTitle"/>
          </p:nvPr>
        </p:nvSpPr>
        <p:spPr>
          <a:xfrm>
            <a:off x="1524000" y="1714942"/>
            <a:ext cx="9144000" cy="5355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000"/>
              <a:buNone/>
            </a:pP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Equipos Territoriales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82828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000"/>
              <a:buNone/>
            </a:pP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Coordinaciones</a:t>
            </a:r>
            <a:b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Apoyos a la coordinación</a:t>
            </a:r>
            <a:b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s-ES" sz="3000"/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2 Educadores</a:t>
            </a:r>
            <a:b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1 Prof. de corresponsabilidad</a:t>
            </a:r>
            <a:br>
              <a:rPr lang="es-ES" sz="3000">
                <a:latin typeface="Verdana"/>
                <a:ea typeface="Verdana"/>
                <a:cs typeface="Verdana"/>
                <a:sym typeface="Verdana"/>
              </a:rPr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2 Psicosociales</a:t>
            </a:r>
            <a:b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ES" sz="3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2 Gestores</a:t>
            </a:r>
            <a:br>
              <a:rPr lang="es-ES" sz="3000"/>
            </a:br>
            <a:r>
              <a:rPr lang="es-ES" sz="2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por cada 120 jóvenes.</a:t>
            </a:r>
            <a:br>
              <a:rPr lang="es-ES" sz="3000"/>
            </a:br>
            <a:endParaRPr sz="3000">
              <a:solidFill>
                <a:srgbClr val="82828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887" y="3611453"/>
            <a:ext cx="546817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ersona, exterior, gente, niño&#10;&#10;Descripción generada automáticamente" id="214" name="Google Shape;2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6521" y="-170543"/>
            <a:ext cx="309638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grupo de personas en un evento&#10;&#10;Descripción generada automáticamente" id="215" name="Google Shape;2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3677" y="-511150"/>
            <a:ext cx="309638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grupo de personas con instrumentos musicales en la calle&#10;&#10;Descripción generada automáticamente" id="216" name="Google Shape;21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512" y="1370915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/>
          <p:nvPr/>
        </p:nvSpPr>
        <p:spPr>
          <a:xfrm>
            <a:off x="1524000" y="201289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300"/>
              <a:buFont typeface="Verdana"/>
              <a:buNone/>
            </a:pPr>
            <a:r>
              <a:rPr b="1" lang="es-ES" sz="33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Fases de desarrollo del componente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2000"/>
              <a:buFont typeface="Verdana"/>
              <a:buNone/>
            </a:pPr>
            <a:br>
              <a:rPr b="1" lang="es-ES" sz="20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ES" sz="20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Hasta 18 meses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/>
          <p:nvPr/>
        </p:nvSpPr>
        <p:spPr>
          <a:xfrm>
            <a:off x="872290" y="318445"/>
            <a:ext cx="10447421" cy="1237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Fase preparatoria o alistamiento: Caracterización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1040588" y="2687053"/>
            <a:ext cx="1012099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caracterización representa un insumo relevante para la gestión del componente de corresponsabilidad.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con los lineamientos dados en la inducción sobre este tema.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872290" y="426475"/>
            <a:ext cx="10447421" cy="1108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300"/>
              <a:buFont typeface="Verdana"/>
              <a:buNone/>
            </a:pPr>
            <a:r>
              <a:rPr b="1" lang="es-ES" sz="33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Fase preparatoria o alistamiento:</a:t>
            </a:r>
            <a:br>
              <a:rPr b="1" lang="es-ES" sz="33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Mapeo Territorial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040588" y="1905000"/>
            <a:ext cx="10120992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 en realizar de manera mancomunada un ejercicio de identificación de actores en el nivel territorial. Estos actores pueden ser instituciones, comunidades, organizaciones y personas que durante el proceso de las y los jóvenes pueden aportar y representar oportunidades diversas a nivel individual o para el conjunto del grupo (escenarios de intercambio, de aprendizaje, de acción colectiva, de atención, de participación, etc.). Este ejercicio previo, será luego insumo para lograr el anclaje del grupo a nivel territorial y comunitario para el desarrollo de las fases 1 y 2 del componente.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 de identificación de actores:</a:t>
            </a:r>
            <a:b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aportar a la construcción del mapeo territorial todas las personas vinculadas al programa desde sus diferentes roles.</a:t>
            </a:r>
            <a:b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herramienta luego puede ser diligenciada por profesional con los jóvenes.  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Equipos nacionales y territoriales del ministerio del interior.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https://forms.office.com/Pages/ResponsePage.aspx?id=DIf3xAjrAU2wI6cd2U6IOxq6G-frzQlMm2n9JZSPuHpUNFJZUVZUOE9KQjI3TUtKU0RFTFZYRjAyWS4u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18"/>
          <p:cNvGraphicFramePr/>
          <p:nvPr/>
        </p:nvGraphicFramePr>
        <p:xfrm>
          <a:off x="528737" y="183481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{80113C35-965B-4AE2-8B26-BB637325BBC6}</a:tableStyleId>
              </a:tblPr>
              <a:tblGrid>
                <a:gridCol w="1433775"/>
                <a:gridCol w="1544050"/>
                <a:gridCol w="1453825"/>
                <a:gridCol w="1413700"/>
                <a:gridCol w="1509125"/>
                <a:gridCol w="1810650"/>
                <a:gridCol w="2101175"/>
              </a:tblGrid>
              <a:tr h="3308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Componente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Fase 1</a:t>
                      </a:r>
                      <a:b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b="0" i="0" lang="es-ES" sz="12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 meses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hMerge="1"/>
                <a:tc hMerge="1"/>
                <a:tc hMerge="1"/>
                <a:tc h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Productos de Aprendizaje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</a:tr>
              <a:tr h="4010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Bienvenida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Modulo 1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Modulo 2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Modulo 3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Cierre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vMerge="1"/>
              </a:tr>
              <a:tr h="2807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vMerge="1"/>
              </a:tr>
              <a:tr h="591550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EDUCACIÓN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Instauración de un espacio común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Pedagogías para la vida y la paz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PEI (Proyecto educativo Individual)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PPC (Proyecto Pedagógico Comunitario)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519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 comunidad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 relaciones interpersonales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 historia personal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Presentación PEI y PPC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vMerge="1"/>
              </a:tr>
              <a:tr h="751975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CORRESPONSABILIDAD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Módulo Introductorio a la Corresponsabilidad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519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Juventudes con capacidad de agencia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Juventudes constructoras de paz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Juventudes aquí y ahora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Presentación a la comunidad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Agencia y comunidad</a:t>
                      </a:r>
                      <a:br>
                        <a:rPr b="0" i="0" lang="es-ES" sz="1400" u="none" cap="none" strike="noStrike">
                          <a:solidFill>
                            <a:srgbClr val="828282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Hacer la paz en...</a:t>
                      </a:r>
                      <a:br>
                        <a:rPr b="0" i="0" lang="es-ES" sz="1400" u="none" cap="none" strike="noStrike">
                          <a:solidFill>
                            <a:srgbClr val="828282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Ejercicios de Mapeo 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39" name="Google Shape;239;p18"/>
          <p:cNvSpPr txBox="1"/>
          <p:nvPr/>
        </p:nvSpPr>
        <p:spPr>
          <a:xfrm>
            <a:off x="528294" y="284402"/>
            <a:ext cx="111253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Fase 1: Módulo Introductorio a la corresponsabilidad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570463" y="1238884"/>
            <a:ext cx="11039693" cy="4939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Esta es la primera fase de trabajo con las y los jóvenes vinculados al Programa. 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Tiene como espacio de trabajo principal el punto de atención y es el profesional de corresponsabilidad quién dinamiza el espacio. 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Luego de esta fase, las y los jóvenes comienzan sus actividades de corresponsabilidad. 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El objetivo de esta fase es sensibilizar a las y los jóvenes del Programa al componente corresponsabilidad y brindarles herramientas para el desarrollo de acciones de corresponsabilidad.</a:t>
            </a:r>
            <a:endParaRPr/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Esta fase se desarrolla en constante diálogo con los demás profesionales que acompañan al grupo.</a:t>
            </a:r>
            <a:endParaRPr sz="1000"/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Durante el desarrollo de la fase 1 del componente el profesional procura y promueve espacio de encuentro con la comunidad, con entidades, organizaciones, organismos y/o proyectos en el territorio para que las y los jóvenes descubran acciones en pro de las comunidades y el territorio, conozcan escenarios de participación y establezcan relaciones. </a:t>
            </a:r>
            <a:endParaRPr sz="1000"/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En algunos casos estos son posibles escenarios para el desarrollo de sus acciones de corresponsabilidad en la fase 2. </a:t>
            </a:r>
            <a:endParaRPr sz="1000"/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En estos espacios las y los jóvenes tienen la posibilidad de ver, en la práctica, el desarrollo de algunas de las líneas estratégicas propuestas. </a:t>
            </a:r>
            <a:br>
              <a:rPr lang="es-ES" sz="1000"/>
            </a:b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Tener en cuenta que el desarrollo del componente de educación también implica espacios de encuentro comunitario por lo que se sugiere concebir y gestionar estos espacios de manera conjunta.</a:t>
            </a:r>
            <a:endParaRPr sz="1000"/>
          </a:p>
          <a:p>
            <a:pPr indent="-171450" lvl="0" marL="1714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Cuando exista la disponibilidad de oferta de corresponsabilidad y la o el joven cuente con condiciones para ingresar a esta, podrá hacerlo sin necesidad de haber pasado por los 4 meses introductorios siempre y cuando deje consolidado su proyecto pedagógico comunitario (PPC).</a:t>
            </a:r>
            <a:br>
              <a:rPr lang="es-ES" sz="1000"/>
            </a:br>
            <a:endParaRPr sz="1000"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Cada módulo conlleva a unos productos de aprendizaje. Estos productos se consolidan para el cierre de la fase uno y son lo que se presenta a la comunidad dando cuenta de una lectura analítica, critica (revaloración) y constructiva de las y los jóvenes sobre su entorno. 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079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Desde tercer y cuarto mes se harán presentaciones de ofertas gestionadas por el ministerio del interior. Por medio de los profesionales de corresponsabilidad se darán a conocer las ofertas y se construirán los listados de las y los jóvenes interesados.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079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s-ES" sz="1000">
                <a:latin typeface="Verdana"/>
                <a:ea typeface="Verdana"/>
                <a:cs typeface="Verdana"/>
                <a:sym typeface="Verdana"/>
              </a:rPr>
              <a:t>Es importante tener presente que el diligenciamiento del formato de identificación de actores, así como los productos de aprendizaje de la fase 1 son insumo para los equipos territoriales del ministerio del interior para la gestión de oferta de corresponsabilidad.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835568" y="142401"/>
            <a:ext cx="10520865" cy="980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Introducción a la corresponsabilidad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/>
        </p:nvSpPr>
        <p:spPr>
          <a:xfrm>
            <a:off x="1820169" y="4342370"/>
            <a:ext cx="8560904" cy="7461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</a:pPr>
            <a:r>
              <a:rPr b="1" i="0" lang="es-ES" sz="4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Componente de Corresponsabilidad</a:t>
            </a:r>
            <a:br>
              <a:rPr b="1" i="0" lang="es-ES" sz="4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s-ES" sz="4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s-ES" sz="1600" u="none" cap="none" strike="noStrik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Material # 1 – Generalidades y estructura del componente</a:t>
            </a:r>
            <a:endParaRPr b="1" i="0" sz="1600" u="none" cap="none" strike="noStrik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None/>
            </a:pPr>
            <a:br>
              <a:rPr b="1" i="0" lang="es-ES" sz="4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s-ES" sz="1600" u="none" cap="none" strike="noStrik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Inducción al Componente de Corresponsabilidad</a:t>
            </a:r>
            <a:endParaRPr b="1" i="0" sz="1600" u="none" cap="none" strike="noStrik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Verdana"/>
              <a:buNone/>
            </a:pPr>
            <a:r>
              <a:rPr b="1" i="0" lang="es-ES" sz="1600" u="none" cap="none" strike="noStrik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Programa Nacional Jóvenes en Paz</a:t>
            </a:r>
            <a:endParaRPr b="0" i="0" sz="6000" u="none" cap="none" strike="noStrik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 b="0" l="0" r="0"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>
            <p:ph type="title"/>
          </p:nvPr>
        </p:nvSpPr>
        <p:spPr>
          <a:xfrm>
            <a:off x="838200" y="857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4000"/>
              <a:buFont typeface="Verdana"/>
              <a:buNone/>
            </a:pPr>
            <a:r>
              <a:rPr b="1" lang="es-ES" sz="40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Líneas estratégicas</a:t>
            </a:r>
            <a:endParaRPr/>
          </a:p>
        </p:txBody>
      </p:sp>
      <p:sp>
        <p:nvSpPr>
          <p:cNvPr id="251" name="Google Shape;251;p20"/>
          <p:cNvSpPr txBox="1"/>
          <p:nvPr>
            <p:ph idx="1" type="body"/>
          </p:nvPr>
        </p:nvSpPr>
        <p:spPr>
          <a:xfrm>
            <a:off x="482600" y="1317625"/>
            <a:ext cx="11226800" cy="5392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400"/>
              <a:buNone/>
            </a:pP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Estas líneas orientan el desarrollo de labores de corresponsabilidad, se proponen las como orientaciones o líneas temáticas. Estas líneas no son taxativas por ende se pueden proponer ofertas de corresponsabilidad que se adhieran a una o varias de estas líneas estratégicas, así como que propongan horizontes temáticos no contemplados entre los anteriores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Comunitaria: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Con organizaciones comunitarias y comunales en sus territorios y desarrollando labores sociales. 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Ambiental: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Acompañamiento a organizaciones y proyectos ambientales en sus territorios y desarrollando actividades en favor del cuidado de la naturaleza y el medio ambiente. 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Convivencia: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Labores vinculadas a proyectos que fortalezcan la convivencia en sus territorios. 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Cultural y artístico: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Desarrollo de actividades con organizaciones y proyectos culturales y artísticos en sus territorios. 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Deportivo y recreativo: 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acompañamiento y desarrollo de actividades con organizaciones y proyectos deportivos en sus territorios.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Dialógico: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promover escenarios de diálogo social que aporten al fortalecimiento del tejido social y aporten a la construcción de paz en sus territorios.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Ciencia, tecnología e innovación: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Desarrollo de actividades con organizaciones, semilleros y/o proyectos en el campo de la investigación con enfoque territorial en ciencia, tecnología e innovación. 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Turismo: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desarrollo de actividades relacionadas con turismo y su promoción en sus territorios.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Char char="•"/>
            </a:pPr>
            <a:r>
              <a:rPr b="1"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Desarrollo de actividades con relacionadas con informática y producción de contenidos y desarrollos virtuales, actividades asociadas a proyectos e iniciativas para la generación de comunidades digitales, que involucren el enfoque territorial.</a:t>
            </a:r>
            <a:endParaRPr sz="14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400"/>
              <a:buNone/>
            </a:pPr>
            <a:r>
              <a:rPr lang="es-ES" sz="14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*También podrán ser incluidas como líneas estratégicas del componente de corresponsabilidad, otras ofertas que existan en el territorio o que sean propuestas por las y los participantes, siempre y cuando sea ejecutable y sujeta a seguimiento por parte de una organización social, junta de acción comunal o una entidad tanto del orden nacional, como territorial.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838200" y="1437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ts val="4000"/>
              <a:buFont typeface="Verdana"/>
              <a:buNone/>
            </a:pPr>
            <a:r>
              <a:rPr b="1" lang="es-ES" sz="40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Cajas de herramientas</a:t>
            </a:r>
            <a:endParaRPr/>
          </a:p>
        </p:txBody>
      </p: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838200" y="222039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2400"/>
              <a:buNone/>
            </a:pPr>
            <a:r>
              <a:rPr lang="es-ES" sz="24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Líneas estratégicas</a:t>
            </a:r>
            <a:endParaRPr sz="2400">
              <a:solidFill>
                <a:srgbClr val="82828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None/>
            </a:pPr>
            <a:r>
              <a:rPr lang="es-ES" sz="24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Trabajo colaborativo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None/>
            </a:pPr>
            <a:r>
              <a:rPr lang="es-ES" sz="24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Proyectos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None/>
            </a:pPr>
            <a:r>
              <a:rPr lang="es-ES" sz="24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Cartografía social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None/>
            </a:pPr>
            <a:r>
              <a:rPr lang="es-ES" sz="24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Otros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82828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1800"/>
              <a:buNone/>
            </a:pPr>
            <a:r>
              <a:rPr lang="es-ES" sz="1800" u="sng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https://drive.google.com/drive/folders/1bYS_daPA8k7qn4uYR3SVFo9N3NRESRJC?usp=sharing</a:t>
            </a:r>
            <a:endParaRPr sz="1800">
              <a:solidFill>
                <a:srgbClr val="82828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Google Shape;262;p22"/>
          <p:cNvGraphicFramePr/>
          <p:nvPr/>
        </p:nvGraphicFramePr>
        <p:xfrm>
          <a:off x="391026" y="107281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{80113C35-965B-4AE2-8B26-BB637325BBC6}</a:tableStyleId>
              </a:tblPr>
              <a:tblGrid>
                <a:gridCol w="1264400"/>
                <a:gridCol w="1361650"/>
                <a:gridCol w="1663525"/>
                <a:gridCol w="1364000"/>
                <a:gridCol w="1122950"/>
                <a:gridCol w="1122950"/>
                <a:gridCol w="1513825"/>
                <a:gridCol w="1852975"/>
              </a:tblGrid>
              <a:tr h="3308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Componente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Fase 2 </a:t>
                      </a:r>
                      <a:b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b="0" i="0" lang="es-ES" sz="12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Hasta 14 meses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Productos de Aprendizaje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</a:tr>
              <a:tr h="4010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Transición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Firma de compromiso de corresponsabilidad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Seguimiento mensual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600"/>
                        <a:buFont typeface="Verdana"/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Cierre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vMerge="1"/>
              </a:tr>
              <a:tr h="2807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semana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Mes 1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Mes 2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Mes 3...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1100"/>
                        <a:buFont typeface="Verdana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semanas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vMerge="1"/>
              </a:tr>
              <a:tr h="75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CORRESPONSABILIDAD</a:t>
                      </a:r>
                      <a:endParaRPr sz="18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Elaboración de una ruta de la corresponsabilidad:</a:t>
                      </a:r>
                      <a:b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ruta de intervención, apropiación territorial, proyecto integrador popular...</a:t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Formato individual</a:t>
                      </a:r>
                      <a:endParaRPr/>
                    </a:p>
                  </a:txBody>
                  <a:tcPr marT="45725" marB="45725" marR="57150" marL="57150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Intercambio de Experiencias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Intercambio de Experiencias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Intercambio de Experiencias</a:t>
                      </a:r>
                      <a:endParaRPr sz="1800" u="none" cap="none" strike="noStrike"/>
                    </a:p>
                  </a:txBody>
                  <a:tcPr marT="45725" marB="45725" marR="57150" marL="57150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Acción comunitaria</a:t>
                      </a:r>
                      <a:endParaRPr/>
                    </a:p>
                  </a:txBody>
                  <a:tcPr marT="45725" marB="45725" marR="57150" marL="57150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Ruta de corresponsabilidad x grupo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compromiso de corresponsabilidad</a:t>
                      </a:r>
                      <a:b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(individual)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Informe mensual</a:t>
                      </a:r>
                      <a:endParaRPr/>
                    </a:p>
                  </a:txBody>
                  <a:tcPr marT="45725" marB="45725" marR="57150" marL="57150" anchor="ctr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3" name="Google Shape;263;p22"/>
          <p:cNvSpPr txBox="1"/>
          <p:nvPr/>
        </p:nvSpPr>
        <p:spPr>
          <a:xfrm>
            <a:off x="3438583" y="256860"/>
            <a:ext cx="59382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Fase 2: </a:t>
            </a:r>
            <a:r>
              <a:rPr b="1" lang="es-ES" sz="33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Enrutamiento</a:t>
            </a:r>
            <a:endParaRPr b="1" sz="3600">
              <a:solidFill>
                <a:srgbClr val="CF3B7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 txBox="1"/>
          <p:nvPr/>
        </p:nvSpPr>
        <p:spPr>
          <a:xfrm>
            <a:off x="872290" y="308419"/>
            <a:ext cx="10447421" cy="824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None/>
            </a:pPr>
            <a:r>
              <a:t/>
            </a:r>
            <a:endParaRPr b="1" sz="3600">
              <a:solidFill>
                <a:srgbClr val="CF3B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3B78"/>
              </a:buClr>
              <a:buSzPct val="100000"/>
              <a:buFont typeface="Verdana"/>
              <a:buNone/>
            </a:pPr>
            <a:r>
              <a:rPr b="1" lang="es-ES" sz="39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Fase 2: </a:t>
            </a: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Enrutamiento</a:t>
            </a:r>
            <a:endParaRPr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874949" y="1210536"/>
            <a:ext cx="10819386" cy="5104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 u="sng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Fase 2 – hasta 14 meses.</a:t>
            </a:r>
            <a:endParaRPr b="1" sz="1100" u="sng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Escenarios posibles para fase 2</a:t>
            </a:r>
            <a:endParaRPr b="1"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1. Oferta entidad, organización u otro. Se presenta alineación con la misionalidad o las actividades propuestas .</a:t>
            </a:r>
            <a:br>
              <a:rPr lang="es-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2. PPC, iniciativas autónomas o colectivas.</a:t>
            </a:r>
            <a:br>
              <a:rPr lang="es-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3. Punto de atención donde se articulan varias iniciativas. (experiencia de quibdo ruta de los cuidados, experiencia de Andrés, experiencia de Hacktivistas).</a:t>
            </a:r>
            <a:endParaRPr b="1"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3 primeras semanas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Elaboración de la Ruta de Intervención / Apropiación territorial / Proyecto Integrador Popular.</a:t>
            </a:r>
            <a:endParaRPr b="1"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Formato de la ruta de corresponsabilidad:</a:t>
            </a:r>
            <a:endParaRPr b="1"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Departamento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Municipio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Vereda/localidad/comuna/corregimiento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Punto de atención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Nombre de la ruta de corresponsabilidad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Jóvenes vinculados a esta ruta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Objetivo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Acciones específicas para lograr este objetivo y sus productos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Enfoque territorial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Enfoque comunitario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Aliados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Necesidades </a:t>
            </a:r>
            <a:endParaRPr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Cronograma (contemplar en este cronograma acciones diferenciadas como por ejemplo acciones de preparación, de encuentro con la comunidad, de investigación, autogestión. Asociar estas a las acciones específicas </a:t>
            </a:r>
            <a:endParaRPr b="1"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s-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4ta semana </a:t>
            </a:r>
            <a:endParaRPr b="1" sz="1100">
              <a:solidFill>
                <a:srgbClr val="8282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Firma de compromisos de corresponsabilidad 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Mensualmente</a:t>
            </a:r>
            <a:br>
              <a:rPr lang="es-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1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Seguimiento : Actividad de orden pedagógico para el intercambio de experiencias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Interfaz de usuario gráfica&#10;&#10;Descripción generada automáticamente" id="274" name="Google Shape;2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70" y="2744517"/>
            <a:ext cx="582111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4539" y="3433291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grupo de personas de pie&#10;&#10;Descripción generada automáticamente" id="276" name="Google Shape;27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6678" y="-2024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/>
        </p:nvSpPr>
        <p:spPr>
          <a:xfrm>
            <a:off x="1281630" y="2441794"/>
            <a:ext cx="9621397" cy="1983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100000"/>
              <a:buFont typeface="Verdana"/>
              <a:buNone/>
            </a:pPr>
            <a:r>
              <a:rPr b="1" i="0" lang="es-ES" sz="5100" u="none" cap="none" strike="noStrike">
                <a:solidFill>
                  <a:srgbClr val="C1C1C1"/>
                </a:solidFill>
                <a:latin typeface="Verdana"/>
                <a:ea typeface="Verdana"/>
                <a:cs typeface="Verdana"/>
                <a:sym typeface="Verdana"/>
              </a:rPr>
              <a:t>¿Qué hace de una persona un sujeto político</a:t>
            </a:r>
            <a:r>
              <a:rPr b="1" i="0" lang="es-ES" sz="3600" u="none" cap="none" strike="noStrike">
                <a:solidFill>
                  <a:srgbClr val="C1C1C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br>
              <a:rPr b="1" i="0" lang="es-ES" sz="3600" u="none" cap="none" strike="noStrike">
                <a:solidFill>
                  <a:srgbClr val="C1C1C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s-E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s-ES" sz="2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https://padlet.com/zetazuriz/corresponsabilidad</a:t>
            </a:r>
            <a:endParaRPr b="1" i="0" sz="2300" u="none" cap="none" strike="noStrike">
              <a:solidFill>
                <a:srgbClr val="C1C1C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ctrTitle"/>
          </p:nvPr>
        </p:nvSpPr>
        <p:spPr>
          <a:xfrm>
            <a:off x="1285302" y="1123442"/>
            <a:ext cx="9621397" cy="11757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En primer lugar...</a:t>
            </a:r>
            <a:r>
              <a:rPr b="1" lang="es-ES" sz="36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¿qué entendemos por corresponsabilidad?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05427" y="3130319"/>
            <a:ext cx="1197900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En la práctica son escenarios de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 comunitario y colaborativo</a:t>
            </a:r>
            <a:r>
              <a:rPr b="0" i="0" lang="es-ES" sz="2000" u="none" cap="none" strike="noStrike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. Se materializa en acciones asumidas por los participantes que aportan a la construcción de paz en sus territorios y comunidades. En estos escenarios,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juventudes se asumen como sujetos políticos de su realidad, es decir, como agentes transformadores, creativos y creadores capaces de impactar su entorno.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/>
        </p:nvSpPr>
        <p:spPr>
          <a:xfrm>
            <a:off x="4944737" y="1713123"/>
            <a:ext cx="672763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Nutrir la curiosidad y afianzar conocimientos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 trabajar de manera paralela temas de su interés, tanto desde los escenarios académicos como prácticos.​</a:t>
            </a:r>
            <a:b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Generar empatías y afectos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Estructurando en ellas y ellos nuevas formas de relacionamiento consigo mismo, con las y los otros y con sus territorios. ​</a:t>
            </a:r>
            <a:b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Fortalecer su capacidad de agencia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Descubriendo formas diversas de participación social y de aportar a la paz; experimentando una relación directa con la consecución de derechos.​</a:t>
            </a:r>
            <a:b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Aprender a trabajar colectivamente y generar organización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experimentando formas positivas de convivencia, compartiendo responsabilidades y labores en un grupo para alcanzar un objetivo común.​</a:t>
            </a:r>
            <a:b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Resignificar las juventudes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 impactar positivamente las percepciones propias y las de los demás.</a:t>
            </a:r>
            <a:b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Reparar el tejido social</a:t>
            </a: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 fortalecer las relaciones de confianza.​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5"/>
          <p:cNvSpPr/>
          <p:nvPr/>
        </p:nvSpPr>
        <p:spPr>
          <a:xfrm rot="840000">
            <a:off x="1324221" y="3347222"/>
            <a:ext cx="2324653" cy="1865320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TERRITORIAL</a:t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5"/>
          <p:cNvSpPr/>
          <p:nvPr/>
        </p:nvSpPr>
        <p:spPr>
          <a:xfrm rot="-1620000">
            <a:off x="741297" y="2445847"/>
            <a:ext cx="1891625" cy="1779174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CF3B78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</a:t>
            </a:r>
            <a:endParaRPr b="0" i="0" sz="12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5"/>
          <p:cNvSpPr/>
          <p:nvPr/>
        </p:nvSpPr>
        <p:spPr>
          <a:xfrm rot="1260000">
            <a:off x="2400202" y="2823552"/>
            <a:ext cx="1860411" cy="1739238"/>
          </a:xfrm>
          <a:prstGeom prst="flowChartConnector">
            <a:avLst/>
          </a:prstGeom>
          <a:solidFill>
            <a:srgbClr val="A5A5A5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COMUNITARIA</a:t>
            </a:r>
            <a:endParaRPr b="0" i="0" sz="1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13412" y="556351"/>
            <a:ext cx="105743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Algunos efectos del trabajo comunitario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1079652" y="1933460"/>
            <a:ext cx="28625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Dimensiones de transformación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ersona, interior, hombre, parado&#10;&#10;Descripción generada automáticamente"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682" y="3329997"/>
            <a:ext cx="55376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grupo de personas de pie en la calle&#10;&#10;Descripción generada automáticamente" id="166" name="Google Shape;1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7376" y="1432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grupo de personas con instrumentos musicales en un área abierta&#10;&#10;Descripción generada automáticamente" id="167" name="Google Shape;16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799" y="1712495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675" y="-5562"/>
            <a:ext cx="3457074" cy="4666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po de personas en un parque&#10;&#10;Descripción generada automáticamente"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4874" y="3431588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po de personas en un parque&#10;&#10;Descripción generada automáticamente"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0844" y="-1618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ctrTitle"/>
          </p:nvPr>
        </p:nvSpPr>
        <p:spPr>
          <a:xfrm>
            <a:off x="1285302" y="765394"/>
            <a:ext cx="9621397" cy="11757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Verdana"/>
              <a:buNone/>
            </a:pPr>
            <a:r>
              <a:rPr b="1" lang="es-ES" sz="3600">
                <a:solidFill>
                  <a:srgbClr val="828282"/>
                </a:solidFill>
                <a:latin typeface="Verdana"/>
                <a:ea typeface="Verdana"/>
                <a:cs typeface="Verdana"/>
                <a:sym typeface="Verdana"/>
              </a:rPr>
              <a:t>y ahora... devolvámonos un poquito:</a:t>
            </a: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una ruta de atención integral.</a:t>
            </a:r>
            <a:endParaRPr i="1"/>
          </a:p>
        </p:txBody>
      </p:sp>
      <p:sp>
        <p:nvSpPr>
          <p:cNvPr id="180" name="Google Shape;180;p8"/>
          <p:cNvSpPr txBox="1"/>
          <p:nvPr/>
        </p:nvSpPr>
        <p:spPr>
          <a:xfrm>
            <a:off x="784801" y="2267331"/>
            <a:ext cx="10629439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El programa propone una</a:t>
            </a:r>
            <a:r>
              <a:rPr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ruta de atención integral. </a:t>
            </a: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Por ello, es necesario comprender y desarrollar sus componentes de manera articulada tanto </a:t>
            </a: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desde los equipos como hacia los jóvenes</a:t>
            </a: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. Esto permite que las transformaciones individuales y comunitarias planteadas tengan un mayor impacto y arraigo tanto en las y los jóvenes beneficiarios del Programa como en sus entornos. </a:t>
            </a:r>
            <a:endParaRPr sz="20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La corresponsabilidad o el trabajo comunitario es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experiencia formativa complementaria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lo que propone el componente de educación. Se asume como una experiencia formativa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extramuros, práctica y relacional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en la que</a:t>
            </a:r>
            <a:r>
              <a:rPr b="1"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joven es parte activa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solidFill>
                  <a:srgbClr val="828282"/>
                </a:solidFill>
                <a:latin typeface="Arial"/>
                <a:ea typeface="Arial"/>
                <a:cs typeface="Arial"/>
                <a:sym typeface="Arial"/>
              </a:rPr>
              <a:t>de su desarrollo. Propone unas competencias complementarias a las que se abordan en el componente de educación y otras transversales a ambos componentes.  </a:t>
            </a:r>
            <a:endParaRPr sz="2000">
              <a:solidFill>
                <a:srgbClr val="82828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9"/>
          <p:cNvGraphicFramePr/>
          <p:nvPr/>
        </p:nvGraphicFramePr>
        <p:xfrm>
          <a:off x="614802" y="14542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{80113C35-965B-4AE2-8B26-BB637325BBC6}</a:tableStyleId>
              </a:tblPr>
              <a:tblGrid>
                <a:gridCol w="2112475"/>
                <a:gridCol w="2230100"/>
                <a:gridCol w="1901050"/>
                <a:gridCol w="2516100"/>
                <a:gridCol w="2199250"/>
              </a:tblGrid>
              <a:tr h="53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COMPONENTE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FASE 1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FASE 2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600" u="none" cap="none" strike="noStrike">
                          <a:solidFill>
                            <a:srgbClr val="F2F2F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COMPETENCIAS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3B78"/>
                    </a:solidFill>
                  </a:tcPr>
                </a:tc>
                <a:tc hMerge="1"/>
              </a:tr>
              <a:tr h="1700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EDUCACIÓN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Pedagogías para la vida y la paz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Enrutamiento: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Competencias básicas </a:t>
                      </a:r>
                      <a:endParaRPr/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Habilidades socioemocionales </a:t>
                      </a:r>
                      <a:endParaRPr/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Orientación socio ocupacional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Conocimiento y gestión de sí mismo </a:t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825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Trabajo colaborativo </a:t>
                      </a:r>
                      <a:endParaRPr/>
                    </a:p>
                    <a:p>
                      <a:pPr indent="-825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Autonomía </a:t>
                      </a:r>
                      <a:endParaRPr/>
                    </a:p>
                    <a:p>
                      <a:pPr indent="-825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Sujeto político </a:t>
                      </a:r>
                      <a:b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Redes de cuidado: entornos de confianza, afectos, comunidad </a:t>
                      </a:r>
                      <a:b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Redes de oportunidad: desde lo que ofrecen los diferentes escenarios de la vida social.</a:t>
                      </a:r>
                      <a:endParaRPr sz="1800" u="none" cap="none" strike="noStrike"/>
                    </a:p>
                    <a:p>
                      <a:pPr indent="-825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 organizativa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108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CORRESPONSABILIDAD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Módulo introductorio al componente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Enrutamiento: 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Planes, programas o proyectos de corresponsabilidad o trabajo comunitario. </a:t>
                      </a:r>
                      <a:endParaRPr/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 de agencia</a:t>
                      </a:r>
                      <a:endParaRPr sz="1800" u="none" cap="none" strike="noStrike"/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Paz y convivencia </a:t>
                      </a:r>
                      <a:endParaRPr/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Participación juvenil </a:t>
                      </a:r>
                      <a:endParaRPr/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Relaciones ciudadanas y  comunitarias</a:t>
                      </a:r>
                      <a:endParaRPr/>
                    </a:p>
                    <a:p>
                      <a:pPr indent="-1714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8282"/>
                        </a:buClr>
                        <a:buSzPts val="1400"/>
                        <a:buFont typeface="Arial"/>
                        <a:buChar char="•"/>
                      </a:pPr>
                      <a:r>
                        <a:rPr b="0" i="0" lang="es-ES" sz="1400" u="none" cap="none" strike="noStrike">
                          <a:solidFill>
                            <a:srgbClr val="82828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Lineas estratégicas de intervención </a:t>
                      </a:r>
                      <a:endParaRPr/>
                    </a:p>
                    <a:p>
                      <a:pPr indent="-82550" lvl="0" marL="1714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82828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57150" marL="57150" anchor="ctr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186" name="Google Shape;186;p9"/>
          <p:cNvSpPr txBox="1"/>
          <p:nvPr/>
        </p:nvSpPr>
        <p:spPr>
          <a:xfrm>
            <a:off x="4161927" y="404717"/>
            <a:ext cx="38681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CF3B78"/>
                </a:solidFill>
                <a:latin typeface="Verdana"/>
                <a:ea typeface="Verdana"/>
                <a:cs typeface="Verdana"/>
                <a:sym typeface="Verdana"/>
              </a:rPr>
              <a:t>Competencias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2023-05-08T00:34:42Z</dcterms:created>
  <dc:creator>William Camilo  Baracaldo Godoy</dc:creator>
</cp:coreProperties>
</file>