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oOuvG4uDhk8DgfVx+a614zOP5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8D5577-CF0A-4101-997E-796786D19EE7}">
  <a:tblStyle styleId="{5E8D5577-CF0A-4101-997E-796786D19EE7}" styleName="Table_0">
    <a:wholeTbl>
      <a:tcTxStyle b="off" i="off">
        <a:font>
          <a:latin typeface="Helvetica"/>
          <a:ea typeface="Helvetica"/>
          <a:cs typeface="Helvetic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Helvetica"/>
          <a:ea typeface="Helvetica"/>
          <a:cs typeface="Helvetica"/>
        </a:font>
        <a:schemeClr val="lt1"/>
      </a:tcTxStyle>
      <a:tcStyle>
        <a:fill>
          <a:solidFill>
            <a:schemeClr val="accent1"/>
          </a:solidFill>
        </a:fill>
      </a:tcStyle>
    </a:lastCol>
    <a:firstCol>
      <a:tcTxStyle b="on" i="off">
        <a:font>
          <a:latin typeface="Helvetica"/>
          <a:ea typeface="Helvetica"/>
          <a:cs typeface="Helvetica"/>
        </a:font>
        <a:schemeClr val="lt1"/>
      </a:tcTxStyle>
      <a:tcStyle>
        <a:fill>
          <a:solidFill>
            <a:schemeClr val="accent1"/>
          </a:solidFill>
        </a:fill>
      </a:tcStyle>
    </a:firstCol>
    <a:lastRow>
      <a:tcTxStyle b="on" i="off">
        <a:font>
          <a:latin typeface="Helvetica"/>
          <a:ea typeface="Helvetica"/>
          <a:cs typeface="Helvetic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Helvetica"/>
          <a:ea typeface="Helvetica"/>
          <a:cs typeface="Helvetic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1" name="Shape 11"/>
        <p:cNvGrpSpPr/>
        <p:nvPr/>
      </p:nvGrpSpPr>
      <p:grpSpPr>
        <a:xfrm>
          <a:off x="0" y="0"/>
          <a:ext cx="0" cy="0"/>
          <a:chOff x="0" y="0"/>
          <a:chExt cx="0" cy="0"/>
        </a:xfrm>
      </p:grpSpPr>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Verdana"/>
                <a:ea typeface="Verdana"/>
                <a:cs typeface="Verdana"/>
                <a:sym typeface="Verdana"/>
              </a:defRPr>
            </a:lvl1pPr>
            <a:lvl2pPr indent="0" lvl="1" marL="0" algn="r">
              <a:spcBef>
                <a:spcPts val="0"/>
              </a:spcBef>
              <a:buNone/>
              <a:defRPr b="0" i="0" sz="1200" u="none" cap="none" strike="noStrike">
                <a:solidFill>
                  <a:srgbClr val="888888"/>
                </a:solidFill>
                <a:latin typeface="Verdana"/>
                <a:ea typeface="Verdana"/>
                <a:cs typeface="Verdana"/>
                <a:sym typeface="Verdana"/>
              </a:defRPr>
            </a:lvl2pPr>
            <a:lvl3pPr indent="0" lvl="2" marL="0" algn="r">
              <a:spcBef>
                <a:spcPts val="0"/>
              </a:spcBef>
              <a:buNone/>
              <a:defRPr b="0" i="0" sz="1200" u="none" cap="none" strike="noStrike">
                <a:solidFill>
                  <a:srgbClr val="888888"/>
                </a:solidFill>
                <a:latin typeface="Verdana"/>
                <a:ea typeface="Verdana"/>
                <a:cs typeface="Verdana"/>
                <a:sym typeface="Verdana"/>
              </a:defRPr>
            </a:lvl3pPr>
            <a:lvl4pPr indent="0" lvl="3" marL="0" algn="r">
              <a:spcBef>
                <a:spcPts val="0"/>
              </a:spcBef>
              <a:buNone/>
              <a:defRPr b="0" i="0" sz="1200" u="none" cap="none" strike="noStrike">
                <a:solidFill>
                  <a:srgbClr val="888888"/>
                </a:solidFill>
                <a:latin typeface="Verdana"/>
                <a:ea typeface="Verdana"/>
                <a:cs typeface="Verdana"/>
                <a:sym typeface="Verdana"/>
              </a:defRPr>
            </a:lvl4pPr>
            <a:lvl5pPr indent="0" lvl="4" marL="0" algn="r">
              <a:spcBef>
                <a:spcPts val="0"/>
              </a:spcBef>
              <a:buNone/>
              <a:defRPr b="0" i="0" sz="1200" u="none" cap="none" strike="noStrike">
                <a:solidFill>
                  <a:srgbClr val="888888"/>
                </a:solidFill>
                <a:latin typeface="Verdana"/>
                <a:ea typeface="Verdana"/>
                <a:cs typeface="Verdana"/>
                <a:sym typeface="Verdana"/>
              </a:defRPr>
            </a:lvl5pPr>
            <a:lvl6pPr indent="0" lvl="5" marL="0" algn="r">
              <a:spcBef>
                <a:spcPts val="0"/>
              </a:spcBef>
              <a:buNone/>
              <a:defRPr b="0" i="0" sz="1200" u="none" cap="none" strike="noStrike">
                <a:solidFill>
                  <a:srgbClr val="888888"/>
                </a:solidFill>
                <a:latin typeface="Verdana"/>
                <a:ea typeface="Verdana"/>
                <a:cs typeface="Verdana"/>
                <a:sym typeface="Verdana"/>
              </a:defRPr>
            </a:lvl6pPr>
            <a:lvl7pPr indent="0" lvl="6" marL="0" algn="r">
              <a:spcBef>
                <a:spcPts val="0"/>
              </a:spcBef>
              <a:buNone/>
              <a:defRPr b="0" i="0" sz="1200" u="none" cap="none" strike="noStrike">
                <a:solidFill>
                  <a:srgbClr val="888888"/>
                </a:solidFill>
                <a:latin typeface="Verdana"/>
                <a:ea typeface="Verdana"/>
                <a:cs typeface="Verdana"/>
                <a:sym typeface="Verdana"/>
              </a:defRPr>
            </a:lvl7pPr>
            <a:lvl8pPr indent="0" lvl="7" marL="0" algn="r">
              <a:spcBef>
                <a:spcPts val="0"/>
              </a:spcBef>
              <a:buNone/>
              <a:defRPr b="0" i="0" sz="1200" u="none" cap="none" strike="noStrike">
                <a:solidFill>
                  <a:srgbClr val="888888"/>
                </a:solidFill>
                <a:latin typeface="Verdana"/>
                <a:ea typeface="Verdana"/>
                <a:cs typeface="Verdana"/>
                <a:sym typeface="Verdana"/>
              </a:defRPr>
            </a:lvl8pPr>
            <a:lvl9pPr indent="0" lvl="8" mar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15" name="Google Shape;15;p23"/>
          <p:cNvPicPr preferRelativeResize="0"/>
          <p:nvPr/>
        </p:nvPicPr>
        <p:blipFill rotWithShape="1">
          <a:blip r:embed="rId2">
            <a:alphaModFix/>
          </a:blip>
          <a:srcRect b="0" l="0" r="0" t="0"/>
          <a:stretch/>
        </p:blipFill>
        <p:spPr>
          <a:xfrm>
            <a:off x="4919213" y="2139929"/>
            <a:ext cx="2353571" cy="17830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Encabezado de sección">
  <p:cSld name="4_Encabezado de sección">
    <p:spTree>
      <p:nvGrpSpPr>
        <p:cNvPr id="69" name="Shape 69"/>
        <p:cNvGrpSpPr/>
        <p:nvPr/>
      </p:nvGrpSpPr>
      <p:grpSpPr>
        <a:xfrm>
          <a:off x="0" y="0"/>
          <a:ext cx="0" cy="0"/>
          <a:chOff x="0" y="0"/>
          <a:chExt cx="0" cy="0"/>
        </a:xfrm>
      </p:grpSpPr>
      <p:sp>
        <p:nvSpPr>
          <p:cNvPr id="70" name="Google Shape;70;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2" name="Google Shape;7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75" name="Google Shape;75;p32"/>
          <p:cNvPicPr preferRelativeResize="0"/>
          <p:nvPr/>
        </p:nvPicPr>
        <p:blipFill rotWithShape="1">
          <a:blip r:embed="rId2">
            <a:alphaModFix/>
          </a:blip>
          <a:srcRect b="0" l="0" r="0" t="0"/>
          <a:stretch/>
        </p:blipFill>
        <p:spPr>
          <a:xfrm>
            <a:off x="528265" y="6251575"/>
            <a:ext cx="619868" cy="469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Encabezado de sección">
  <p:cSld name="5_Encabezado de sección">
    <p:spTree>
      <p:nvGrpSpPr>
        <p:cNvPr id="76" name="Shape 76"/>
        <p:cNvGrpSpPr/>
        <p:nvPr/>
      </p:nvGrpSpPr>
      <p:grpSpPr>
        <a:xfrm>
          <a:off x="0" y="0"/>
          <a:ext cx="0" cy="0"/>
          <a:chOff x="0" y="0"/>
          <a:chExt cx="0" cy="0"/>
        </a:xfrm>
      </p:grpSpPr>
      <p:sp>
        <p:nvSpPr>
          <p:cNvPr id="77" name="Google Shape;77;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9" name="Google Shape;7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82" name="Google Shape;82;p33"/>
          <p:cNvPicPr preferRelativeResize="0"/>
          <p:nvPr/>
        </p:nvPicPr>
        <p:blipFill rotWithShape="1">
          <a:blip r:embed="rId2">
            <a:alphaModFix/>
          </a:blip>
          <a:srcRect b="0" l="0" r="0" t="0"/>
          <a:stretch/>
        </p:blipFill>
        <p:spPr>
          <a:xfrm>
            <a:off x="11043865" y="6251575"/>
            <a:ext cx="619868" cy="469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83" name="Shape 83"/>
        <p:cNvGrpSpPr/>
        <p:nvPr/>
      </p:nvGrpSpPr>
      <p:grpSpPr>
        <a:xfrm>
          <a:off x="0" y="0"/>
          <a:ext cx="0" cy="0"/>
          <a:chOff x="0" y="0"/>
          <a:chExt cx="0" cy="0"/>
        </a:xfrm>
      </p:grpSpPr>
      <p:sp>
        <p:nvSpPr>
          <p:cNvPr id="84" name="Google Shape;8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90" name="Shape 90"/>
        <p:cNvGrpSpPr/>
        <p:nvPr/>
      </p:nvGrpSpPr>
      <p:grpSpPr>
        <a:xfrm>
          <a:off x="0" y="0"/>
          <a:ext cx="0" cy="0"/>
          <a:chOff x="0" y="0"/>
          <a:chExt cx="0" cy="0"/>
        </a:xfrm>
      </p:grpSpPr>
      <p:sp>
        <p:nvSpPr>
          <p:cNvPr id="91" name="Google Shape;91;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Verdana"/>
                <a:ea typeface="Verdana"/>
                <a:cs typeface="Verdana"/>
                <a:sym typeface="Verdan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Verdana"/>
                <a:ea typeface="Verdana"/>
                <a:cs typeface="Verdana"/>
                <a:sym typeface="Verdan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9" name="Shape 99"/>
        <p:cNvGrpSpPr/>
        <p:nvPr/>
      </p:nvGrpSpPr>
      <p:grpSpPr>
        <a:xfrm>
          <a:off x="0" y="0"/>
          <a:ext cx="0" cy="0"/>
          <a:chOff x="0" y="0"/>
          <a:chExt cx="0" cy="0"/>
        </a:xfrm>
      </p:grpSpPr>
      <p:sp>
        <p:nvSpPr>
          <p:cNvPr id="100" name="Google Shape;10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04" name="Shape 104"/>
        <p:cNvGrpSpPr/>
        <p:nvPr/>
      </p:nvGrpSpPr>
      <p:grpSpPr>
        <a:xfrm>
          <a:off x="0" y="0"/>
          <a:ext cx="0" cy="0"/>
          <a:chOff x="0" y="0"/>
          <a:chExt cx="0" cy="0"/>
        </a:xfrm>
      </p:grpSpPr>
      <p:sp>
        <p:nvSpPr>
          <p:cNvPr id="105" name="Google Shape;105;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Verdana"/>
                <a:ea typeface="Verdana"/>
                <a:cs typeface="Verdana"/>
                <a:sym typeface="Verdana"/>
              </a:defRPr>
            </a:lvl1pPr>
            <a:lvl2pPr indent="-406400" lvl="1" marL="914400" algn="l">
              <a:lnSpc>
                <a:spcPct val="90000"/>
              </a:lnSpc>
              <a:spcBef>
                <a:spcPts val="500"/>
              </a:spcBef>
              <a:spcAft>
                <a:spcPts val="0"/>
              </a:spcAft>
              <a:buClr>
                <a:schemeClr val="dk1"/>
              </a:buClr>
              <a:buSzPts val="2800"/>
              <a:buChar char="•"/>
              <a:defRPr sz="2800">
                <a:latin typeface="Verdana"/>
                <a:ea typeface="Verdana"/>
                <a:cs typeface="Verdana"/>
                <a:sym typeface="Verdana"/>
              </a:defRPr>
            </a:lvl2pPr>
            <a:lvl3pPr indent="-381000" lvl="2" marL="1371600" algn="l">
              <a:lnSpc>
                <a:spcPct val="90000"/>
              </a:lnSpc>
              <a:spcBef>
                <a:spcPts val="500"/>
              </a:spcBef>
              <a:spcAft>
                <a:spcPts val="0"/>
              </a:spcAft>
              <a:buClr>
                <a:schemeClr val="dk1"/>
              </a:buClr>
              <a:buSzPts val="2400"/>
              <a:buChar char="•"/>
              <a:defRPr sz="2400">
                <a:latin typeface="Verdana"/>
                <a:ea typeface="Verdana"/>
                <a:cs typeface="Verdana"/>
                <a:sym typeface="Verdana"/>
              </a:defRPr>
            </a:lvl3pPr>
            <a:lvl4pPr indent="-355600" lvl="3" marL="1828800" algn="l">
              <a:lnSpc>
                <a:spcPct val="90000"/>
              </a:lnSpc>
              <a:spcBef>
                <a:spcPts val="500"/>
              </a:spcBef>
              <a:spcAft>
                <a:spcPts val="0"/>
              </a:spcAft>
              <a:buClr>
                <a:schemeClr val="dk1"/>
              </a:buClr>
              <a:buSzPts val="2000"/>
              <a:buChar char="•"/>
              <a:defRPr sz="2000">
                <a:latin typeface="Verdana"/>
                <a:ea typeface="Verdana"/>
                <a:cs typeface="Verdana"/>
                <a:sym typeface="Verdana"/>
              </a:defRPr>
            </a:lvl4pPr>
            <a:lvl5pPr indent="-355600" lvl="4" marL="2286000" algn="l">
              <a:lnSpc>
                <a:spcPct val="90000"/>
              </a:lnSpc>
              <a:spcBef>
                <a:spcPts val="500"/>
              </a:spcBef>
              <a:spcAft>
                <a:spcPts val="0"/>
              </a:spcAft>
              <a:buClr>
                <a:schemeClr val="dk1"/>
              </a:buClr>
              <a:buSzPts val="2000"/>
              <a:buChar char="•"/>
              <a:defRPr sz="2000">
                <a:latin typeface="Verdana"/>
                <a:ea typeface="Verdana"/>
                <a:cs typeface="Verdana"/>
                <a:sym typeface="Verdana"/>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7" name="Google Shape;107;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8" name="Google Shape;10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11" name="Shape 111"/>
        <p:cNvGrpSpPr/>
        <p:nvPr/>
      </p:nvGrpSpPr>
      <p:grpSpPr>
        <a:xfrm>
          <a:off x="0" y="0"/>
          <a:ext cx="0" cy="0"/>
          <a:chOff x="0" y="0"/>
          <a:chExt cx="0" cy="0"/>
        </a:xfrm>
      </p:grpSpPr>
      <p:sp>
        <p:nvSpPr>
          <p:cNvPr id="112" name="Google Shape;112;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8"/>
          <p:cNvSpPr/>
          <p:nvPr>
            <p:ph idx="2" type="pic"/>
          </p:nvPr>
        </p:nvSpPr>
        <p:spPr>
          <a:xfrm>
            <a:off x="5183188" y="987425"/>
            <a:ext cx="6172200" cy="4873625"/>
          </a:xfrm>
          <a:prstGeom prst="rect">
            <a:avLst/>
          </a:prstGeom>
          <a:noFill/>
          <a:ln>
            <a:noFill/>
          </a:ln>
        </p:spPr>
      </p:sp>
      <p:sp>
        <p:nvSpPr>
          <p:cNvPr id="114" name="Google Shape;114;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8" name="Shape 118"/>
        <p:cNvGrpSpPr/>
        <p:nvPr/>
      </p:nvGrpSpPr>
      <p:grpSpPr>
        <a:xfrm>
          <a:off x="0" y="0"/>
          <a:ext cx="0" cy="0"/>
          <a:chOff x="0" y="0"/>
          <a:chExt cx="0" cy="0"/>
        </a:xfrm>
      </p:grpSpPr>
      <p:sp>
        <p:nvSpPr>
          <p:cNvPr id="119" name="Google Shape;11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24" name="Shape 124"/>
        <p:cNvGrpSpPr/>
        <p:nvPr/>
      </p:nvGrpSpPr>
      <p:grpSpPr>
        <a:xfrm>
          <a:off x="0" y="0"/>
          <a:ext cx="0" cy="0"/>
          <a:chOff x="0" y="0"/>
          <a:chExt cx="0" cy="0"/>
        </a:xfrm>
      </p:grpSpPr>
      <p:sp>
        <p:nvSpPr>
          <p:cNvPr id="125" name="Google Shape;125;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 name="Shape 16"/>
        <p:cNvGrpSpPr/>
        <p:nvPr/>
      </p:nvGrpSpPr>
      <p:grpSpPr>
        <a:xfrm>
          <a:off x="0" y="0"/>
          <a:ext cx="0" cy="0"/>
          <a:chOff x="0" y="0"/>
          <a:chExt cx="0" cy="0"/>
        </a:xfrm>
      </p:grpSpPr>
      <p:sp>
        <p:nvSpPr>
          <p:cNvPr id="17" name="Google Shape;17;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Verdana"/>
                <a:ea typeface="Verdana"/>
                <a:cs typeface="Verdana"/>
                <a:sym typeface="Verdana"/>
              </a:defRPr>
            </a:lvl1pPr>
            <a:lvl2pPr indent="0" lvl="1" marL="0" algn="r">
              <a:spcBef>
                <a:spcPts val="0"/>
              </a:spcBef>
              <a:buNone/>
              <a:defRPr b="0" i="0" sz="1200" u="none" cap="none" strike="noStrike">
                <a:solidFill>
                  <a:srgbClr val="888888"/>
                </a:solidFill>
                <a:latin typeface="Verdana"/>
                <a:ea typeface="Verdana"/>
                <a:cs typeface="Verdana"/>
                <a:sym typeface="Verdana"/>
              </a:defRPr>
            </a:lvl2pPr>
            <a:lvl3pPr indent="0" lvl="2" marL="0" algn="r">
              <a:spcBef>
                <a:spcPts val="0"/>
              </a:spcBef>
              <a:buNone/>
              <a:defRPr b="0" i="0" sz="1200" u="none" cap="none" strike="noStrike">
                <a:solidFill>
                  <a:srgbClr val="888888"/>
                </a:solidFill>
                <a:latin typeface="Verdana"/>
                <a:ea typeface="Verdana"/>
                <a:cs typeface="Verdana"/>
                <a:sym typeface="Verdana"/>
              </a:defRPr>
            </a:lvl3pPr>
            <a:lvl4pPr indent="0" lvl="3" marL="0" algn="r">
              <a:spcBef>
                <a:spcPts val="0"/>
              </a:spcBef>
              <a:buNone/>
              <a:defRPr b="0" i="0" sz="1200" u="none" cap="none" strike="noStrike">
                <a:solidFill>
                  <a:srgbClr val="888888"/>
                </a:solidFill>
                <a:latin typeface="Verdana"/>
                <a:ea typeface="Verdana"/>
                <a:cs typeface="Verdana"/>
                <a:sym typeface="Verdana"/>
              </a:defRPr>
            </a:lvl4pPr>
            <a:lvl5pPr indent="0" lvl="4" marL="0" algn="r">
              <a:spcBef>
                <a:spcPts val="0"/>
              </a:spcBef>
              <a:buNone/>
              <a:defRPr b="0" i="0" sz="1200" u="none" cap="none" strike="noStrike">
                <a:solidFill>
                  <a:srgbClr val="888888"/>
                </a:solidFill>
                <a:latin typeface="Verdana"/>
                <a:ea typeface="Verdana"/>
                <a:cs typeface="Verdana"/>
                <a:sym typeface="Verdana"/>
              </a:defRPr>
            </a:lvl5pPr>
            <a:lvl6pPr indent="0" lvl="5" marL="0" algn="r">
              <a:spcBef>
                <a:spcPts val="0"/>
              </a:spcBef>
              <a:buNone/>
              <a:defRPr b="0" i="0" sz="1200" u="none" cap="none" strike="noStrike">
                <a:solidFill>
                  <a:srgbClr val="888888"/>
                </a:solidFill>
                <a:latin typeface="Verdana"/>
                <a:ea typeface="Verdana"/>
                <a:cs typeface="Verdana"/>
                <a:sym typeface="Verdana"/>
              </a:defRPr>
            </a:lvl6pPr>
            <a:lvl7pPr indent="0" lvl="6" marL="0" algn="r">
              <a:spcBef>
                <a:spcPts val="0"/>
              </a:spcBef>
              <a:buNone/>
              <a:defRPr b="0" i="0" sz="1200" u="none" cap="none" strike="noStrike">
                <a:solidFill>
                  <a:srgbClr val="888888"/>
                </a:solidFill>
                <a:latin typeface="Verdana"/>
                <a:ea typeface="Verdana"/>
                <a:cs typeface="Verdana"/>
                <a:sym typeface="Verdana"/>
              </a:defRPr>
            </a:lvl7pPr>
            <a:lvl8pPr indent="0" lvl="7" marL="0" algn="r">
              <a:spcBef>
                <a:spcPts val="0"/>
              </a:spcBef>
              <a:buNone/>
              <a:defRPr b="0" i="0" sz="1200" u="none" cap="none" strike="noStrike">
                <a:solidFill>
                  <a:srgbClr val="888888"/>
                </a:solidFill>
                <a:latin typeface="Verdana"/>
                <a:ea typeface="Verdana"/>
                <a:cs typeface="Verdana"/>
                <a:sym typeface="Verdana"/>
              </a:defRPr>
            </a:lvl8pPr>
            <a:lvl9pPr indent="0" lvl="8" mar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
        <p:nvSpPr>
          <p:cNvPr id="22" name="Google Shape;22;p24"/>
          <p:cNvSpPr/>
          <p:nvPr/>
        </p:nvSpPr>
        <p:spPr>
          <a:xfrm>
            <a:off x="0" y="819253"/>
            <a:ext cx="12192000" cy="5219493"/>
          </a:xfrm>
          <a:prstGeom prst="rect">
            <a:avLst/>
          </a:prstGeom>
          <a:solidFill>
            <a:srgbClr val="CF3B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3" name="Shape 23"/>
        <p:cNvGrpSpPr/>
        <p:nvPr/>
      </p:nvGrpSpPr>
      <p:grpSpPr>
        <a:xfrm>
          <a:off x="0" y="0"/>
          <a:ext cx="0" cy="0"/>
          <a:chOff x="0" y="0"/>
          <a:chExt cx="0" cy="0"/>
        </a:xfrm>
      </p:grpSpPr>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Verdana"/>
                <a:ea typeface="Verdana"/>
                <a:cs typeface="Verdana"/>
                <a:sym typeface="Verdana"/>
              </a:defRPr>
            </a:lvl1pPr>
            <a:lvl2pPr indent="0" lvl="1" marL="0" algn="r">
              <a:spcBef>
                <a:spcPts val="0"/>
              </a:spcBef>
              <a:buNone/>
              <a:defRPr b="0" i="0" sz="1200" u="none" cap="none" strike="noStrike">
                <a:solidFill>
                  <a:srgbClr val="888888"/>
                </a:solidFill>
                <a:latin typeface="Verdana"/>
                <a:ea typeface="Verdana"/>
                <a:cs typeface="Verdana"/>
                <a:sym typeface="Verdana"/>
              </a:defRPr>
            </a:lvl2pPr>
            <a:lvl3pPr indent="0" lvl="2" marL="0" algn="r">
              <a:spcBef>
                <a:spcPts val="0"/>
              </a:spcBef>
              <a:buNone/>
              <a:defRPr b="0" i="0" sz="1200" u="none" cap="none" strike="noStrike">
                <a:solidFill>
                  <a:srgbClr val="888888"/>
                </a:solidFill>
                <a:latin typeface="Verdana"/>
                <a:ea typeface="Verdana"/>
                <a:cs typeface="Verdana"/>
                <a:sym typeface="Verdana"/>
              </a:defRPr>
            </a:lvl3pPr>
            <a:lvl4pPr indent="0" lvl="3" marL="0" algn="r">
              <a:spcBef>
                <a:spcPts val="0"/>
              </a:spcBef>
              <a:buNone/>
              <a:defRPr b="0" i="0" sz="1200" u="none" cap="none" strike="noStrike">
                <a:solidFill>
                  <a:srgbClr val="888888"/>
                </a:solidFill>
                <a:latin typeface="Verdana"/>
                <a:ea typeface="Verdana"/>
                <a:cs typeface="Verdana"/>
                <a:sym typeface="Verdana"/>
              </a:defRPr>
            </a:lvl4pPr>
            <a:lvl5pPr indent="0" lvl="4" marL="0" algn="r">
              <a:spcBef>
                <a:spcPts val="0"/>
              </a:spcBef>
              <a:buNone/>
              <a:defRPr b="0" i="0" sz="1200" u="none" cap="none" strike="noStrike">
                <a:solidFill>
                  <a:srgbClr val="888888"/>
                </a:solidFill>
                <a:latin typeface="Verdana"/>
                <a:ea typeface="Verdana"/>
                <a:cs typeface="Verdana"/>
                <a:sym typeface="Verdana"/>
              </a:defRPr>
            </a:lvl5pPr>
            <a:lvl6pPr indent="0" lvl="5" marL="0" algn="r">
              <a:spcBef>
                <a:spcPts val="0"/>
              </a:spcBef>
              <a:buNone/>
              <a:defRPr b="0" i="0" sz="1200" u="none" cap="none" strike="noStrike">
                <a:solidFill>
                  <a:srgbClr val="888888"/>
                </a:solidFill>
                <a:latin typeface="Verdana"/>
                <a:ea typeface="Verdana"/>
                <a:cs typeface="Verdana"/>
                <a:sym typeface="Verdana"/>
              </a:defRPr>
            </a:lvl6pPr>
            <a:lvl7pPr indent="0" lvl="6" marL="0" algn="r">
              <a:spcBef>
                <a:spcPts val="0"/>
              </a:spcBef>
              <a:buNone/>
              <a:defRPr b="0" i="0" sz="1200" u="none" cap="none" strike="noStrike">
                <a:solidFill>
                  <a:srgbClr val="888888"/>
                </a:solidFill>
                <a:latin typeface="Verdana"/>
                <a:ea typeface="Verdana"/>
                <a:cs typeface="Verdana"/>
                <a:sym typeface="Verdana"/>
              </a:defRPr>
            </a:lvl7pPr>
            <a:lvl8pPr indent="0" lvl="7" marL="0" algn="r">
              <a:spcBef>
                <a:spcPts val="0"/>
              </a:spcBef>
              <a:buNone/>
              <a:defRPr b="0" i="0" sz="1200" u="none" cap="none" strike="noStrike">
                <a:solidFill>
                  <a:srgbClr val="888888"/>
                </a:solidFill>
                <a:latin typeface="Verdana"/>
                <a:ea typeface="Verdana"/>
                <a:cs typeface="Verdana"/>
                <a:sym typeface="Verdana"/>
              </a:defRPr>
            </a:lvl8pPr>
            <a:lvl9pPr indent="0" lvl="8" mar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27" name="Shape 27"/>
        <p:cNvGrpSpPr/>
        <p:nvPr/>
      </p:nvGrpSpPr>
      <p:grpSpPr>
        <a:xfrm>
          <a:off x="0" y="0"/>
          <a:ext cx="0" cy="0"/>
          <a:chOff x="0" y="0"/>
          <a:chExt cx="0" cy="0"/>
        </a:xfrm>
      </p:grpSpPr>
      <p:sp>
        <p:nvSpPr>
          <p:cNvPr id="28" name="Google Shape;28;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Verdana"/>
                <a:ea typeface="Verdana"/>
                <a:cs typeface="Verdana"/>
                <a:sym typeface="Verdana"/>
              </a:defRPr>
            </a:lvl1pPr>
            <a:lvl2pPr indent="0" lvl="1" marL="0" algn="r">
              <a:spcBef>
                <a:spcPts val="0"/>
              </a:spcBef>
              <a:buNone/>
              <a:defRPr b="0" i="0" sz="1200" u="none" cap="none" strike="noStrike">
                <a:solidFill>
                  <a:srgbClr val="888888"/>
                </a:solidFill>
                <a:latin typeface="Verdana"/>
                <a:ea typeface="Verdana"/>
                <a:cs typeface="Verdana"/>
                <a:sym typeface="Verdana"/>
              </a:defRPr>
            </a:lvl2pPr>
            <a:lvl3pPr indent="0" lvl="2" marL="0" algn="r">
              <a:spcBef>
                <a:spcPts val="0"/>
              </a:spcBef>
              <a:buNone/>
              <a:defRPr b="0" i="0" sz="1200" u="none" cap="none" strike="noStrike">
                <a:solidFill>
                  <a:srgbClr val="888888"/>
                </a:solidFill>
                <a:latin typeface="Verdana"/>
                <a:ea typeface="Verdana"/>
                <a:cs typeface="Verdana"/>
                <a:sym typeface="Verdana"/>
              </a:defRPr>
            </a:lvl3pPr>
            <a:lvl4pPr indent="0" lvl="3" marL="0" algn="r">
              <a:spcBef>
                <a:spcPts val="0"/>
              </a:spcBef>
              <a:buNone/>
              <a:defRPr b="0" i="0" sz="1200" u="none" cap="none" strike="noStrike">
                <a:solidFill>
                  <a:srgbClr val="888888"/>
                </a:solidFill>
                <a:latin typeface="Verdana"/>
                <a:ea typeface="Verdana"/>
                <a:cs typeface="Verdana"/>
                <a:sym typeface="Verdana"/>
              </a:defRPr>
            </a:lvl4pPr>
            <a:lvl5pPr indent="0" lvl="4" marL="0" algn="r">
              <a:spcBef>
                <a:spcPts val="0"/>
              </a:spcBef>
              <a:buNone/>
              <a:defRPr b="0" i="0" sz="1200" u="none" cap="none" strike="noStrike">
                <a:solidFill>
                  <a:srgbClr val="888888"/>
                </a:solidFill>
                <a:latin typeface="Verdana"/>
                <a:ea typeface="Verdana"/>
                <a:cs typeface="Verdana"/>
                <a:sym typeface="Verdana"/>
              </a:defRPr>
            </a:lvl5pPr>
            <a:lvl6pPr indent="0" lvl="5" marL="0" algn="r">
              <a:spcBef>
                <a:spcPts val="0"/>
              </a:spcBef>
              <a:buNone/>
              <a:defRPr b="0" i="0" sz="1200" u="none" cap="none" strike="noStrike">
                <a:solidFill>
                  <a:srgbClr val="888888"/>
                </a:solidFill>
                <a:latin typeface="Verdana"/>
                <a:ea typeface="Verdana"/>
                <a:cs typeface="Verdana"/>
                <a:sym typeface="Verdana"/>
              </a:defRPr>
            </a:lvl6pPr>
            <a:lvl7pPr indent="0" lvl="6" marL="0" algn="r">
              <a:spcBef>
                <a:spcPts val="0"/>
              </a:spcBef>
              <a:buNone/>
              <a:defRPr b="0" i="0" sz="1200" u="none" cap="none" strike="noStrike">
                <a:solidFill>
                  <a:srgbClr val="888888"/>
                </a:solidFill>
                <a:latin typeface="Verdana"/>
                <a:ea typeface="Verdana"/>
                <a:cs typeface="Verdana"/>
                <a:sym typeface="Verdana"/>
              </a:defRPr>
            </a:lvl7pPr>
            <a:lvl8pPr indent="0" lvl="7" marL="0" algn="r">
              <a:spcBef>
                <a:spcPts val="0"/>
              </a:spcBef>
              <a:buNone/>
              <a:defRPr b="0" i="0" sz="1200" u="none" cap="none" strike="noStrike">
                <a:solidFill>
                  <a:srgbClr val="888888"/>
                </a:solidFill>
                <a:latin typeface="Verdana"/>
                <a:ea typeface="Verdana"/>
                <a:cs typeface="Verdana"/>
                <a:sym typeface="Verdana"/>
              </a:defRPr>
            </a:lvl8pPr>
            <a:lvl9pPr indent="0" lvl="8" mar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
        <p:nvSpPr>
          <p:cNvPr id="33" name="Google Shape;33;p26"/>
          <p:cNvSpPr/>
          <p:nvPr/>
        </p:nvSpPr>
        <p:spPr>
          <a:xfrm>
            <a:off x="0" y="6721474"/>
            <a:ext cx="12192000" cy="136525"/>
          </a:xfrm>
          <a:prstGeom prst="rect">
            <a:avLst/>
          </a:prstGeom>
          <a:solidFill>
            <a:srgbClr val="CF3B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4" name="Shape 34"/>
        <p:cNvGrpSpPr/>
        <p:nvPr/>
      </p:nvGrpSpPr>
      <p:grpSpPr>
        <a:xfrm>
          <a:off x="0" y="0"/>
          <a:ext cx="0" cy="0"/>
          <a:chOff x="0" y="0"/>
          <a:chExt cx="0" cy="0"/>
        </a:xfrm>
      </p:grpSpPr>
      <p:sp>
        <p:nvSpPr>
          <p:cNvPr id="35" name="Google Shape;3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Verdana"/>
                <a:ea typeface="Verdana"/>
                <a:cs typeface="Verdana"/>
                <a:sym typeface="Verdana"/>
              </a:defRPr>
            </a:lvl1pPr>
            <a:lvl2pPr indent="-381000" lvl="1" marL="914400" algn="l">
              <a:lnSpc>
                <a:spcPct val="90000"/>
              </a:lnSpc>
              <a:spcBef>
                <a:spcPts val="500"/>
              </a:spcBef>
              <a:spcAft>
                <a:spcPts val="0"/>
              </a:spcAft>
              <a:buClr>
                <a:schemeClr val="dk1"/>
              </a:buClr>
              <a:buSzPts val="2400"/>
              <a:buChar char="•"/>
              <a:defRPr>
                <a:latin typeface="Verdana"/>
                <a:ea typeface="Verdana"/>
                <a:cs typeface="Verdana"/>
                <a:sym typeface="Verdana"/>
              </a:defRPr>
            </a:lvl2pPr>
            <a:lvl3pPr indent="-355600" lvl="2" marL="1371600" algn="l">
              <a:lnSpc>
                <a:spcPct val="90000"/>
              </a:lnSpc>
              <a:spcBef>
                <a:spcPts val="500"/>
              </a:spcBef>
              <a:spcAft>
                <a:spcPts val="0"/>
              </a:spcAft>
              <a:buClr>
                <a:schemeClr val="dk1"/>
              </a:buClr>
              <a:buSzPts val="2000"/>
              <a:buChar char="•"/>
              <a:defRPr>
                <a:latin typeface="Verdana"/>
                <a:ea typeface="Verdana"/>
                <a:cs typeface="Verdana"/>
                <a:sym typeface="Verdana"/>
              </a:defRPr>
            </a:lvl3pPr>
            <a:lvl4pPr indent="-342900" lvl="3" marL="1828800" algn="l">
              <a:lnSpc>
                <a:spcPct val="90000"/>
              </a:lnSpc>
              <a:spcBef>
                <a:spcPts val="500"/>
              </a:spcBef>
              <a:spcAft>
                <a:spcPts val="0"/>
              </a:spcAft>
              <a:buClr>
                <a:schemeClr val="dk1"/>
              </a:buClr>
              <a:buSzPts val="1800"/>
              <a:buChar char="•"/>
              <a:defRPr>
                <a:latin typeface="Verdana"/>
                <a:ea typeface="Verdana"/>
                <a:cs typeface="Verdana"/>
                <a:sym typeface="Verdana"/>
              </a:defRPr>
            </a:lvl4pPr>
            <a:lvl5pPr indent="-342900" lvl="4" marL="22860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Verdana"/>
                <a:ea typeface="Verdana"/>
                <a:cs typeface="Verdana"/>
                <a:sym typeface="Verdana"/>
              </a:defRPr>
            </a:lvl1pPr>
            <a:lvl2pPr indent="0" lvl="1" marL="0" algn="r">
              <a:spcBef>
                <a:spcPts val="0"/>
              </a:spcBef>
              <a:buNone/>
              <a:defRPr b="0" i="0" sz="1200" u="none" cap="none" strike="noStrike">
                <a:solidFill>
                  <a:srgbClr val="888888"/>
                </a:solidFill>
                <a:latin typeface="Verdana"/>
                <a:ea typeface="Verdana"/>
                <a:cs typeface="Verdana"/>
                <a:sym typeface="Verdana"/>
              </a:defRPr>
            </a:lvl2pPr>
            <a:lvl3pPr indent="0" lvl="2" marL="0" algn="r">
              <a:spcBef>
                <a:spcPts val="0"/>
              </a:spcBef>
              <a:buNone/>
              <a:defRPr b="0" i="0" sz="1200" u="none" cap="none" strike="noStrike">
                <a:solidFill>
                  <a:srgbClr val="888888"/>
                </a:solidFill>
                <a:latin typeface="Verdana"/>
                <a:ea typeface="Verdana"/>
                <a:cs typeface="Verdana"/>
                <a:sym typeface="Verdana"/>
              </a:defRPr>
            </a:lvl3pPr>
            <a:lvl4pPr indent="0" lvl="3" marL="0" algn="r">
              <a:spcBef>
                <a:spcPts val="0"/>
              </a:spcBef>
              <a:buNone/>
              <a:defRPr b="0" i="0" sz="1200" u="none" cap="none" strike="noStrike">
                <a:solidFill>
                  <a:srgbClr val="888888"/>
                </a:solidFill>
                <a:latin typeface="Verdana"/>
                <a:ea typeface="Verdana"/>
                <a:cs typeface="Verdana"/>
                <a:sym typeface="Verdana"/>
              </a:defRPr>
            </a:lvl4pPr>
            <a:lvl5pPr indent="0" lvl="4" marL="0" algn="r">
              <a:spcBef>
                <a:spcPts val="0"/>
              </a:spcBef>
              <a:buNone/>
              <a:defRPr b="0" i="0" sz="1200" u="none" cap="none" strike="noStrike">
                <a:solidFill>
                  <a:srgbClr val="888888"/>
                </a:solidFill>
                <a:latin typeface="Verdana"/>
                <a:ea typeface="Verdana"/>
                <a:cs typeface="Verdana"/>
                <a:sym typeface="Verdana"/>
              </a:defRPr>
            </a:lvl5pPr>
            <a:lvl6pPr indent="0" lvl="5" marL="0" algn="r">
              <a:spcBef>
                <a:spcPts val="0"/>
              </a:spcBef>
              <a:buNone/>
              <a:defRPr b="0" i="0" sz="1200" u="none" cap="none" strike="noStrike">
                <a:solidFill>
                  <a:srgbClr val="888888"/>
                </a:solidFill>
                <a:latin typeface="Verdana"/>
                <a:ea typeface="Verdana"/>
                <a:cs typeface="Verdana"/>
                <a:sym typeface="Verdana"/>
              </a:defRPr>
            </a:lvl6pPr>
            <a:lvl7pPr indent="0" lvl="6" marL="0" algn="r">
              <a:spcBef>
                <a:spcPts val="0"/>
              </a:spcBef>
              <a:buNone/>
              <a:defRPr b="0" i="0" sz="1200" u="none" cap="none" strike="noStrike">
                <a:solidFill>
                  <a:srgbClr val="888888"/>
                </a:solidFill>
                <a:latin typeface="Verdana"/>
                <a:ea typeface="Verdana"/>
                <a:cs typeface="Verdana"/>
                <a:sym typeface="Verdana"/>
              </a:defRPr>
            </a:lvl7pPr>
            <a:lvl8pPr indent="0" lvl="7" marL="0" algn="r">
              <a:spcBef>
                <a:spcPts val="0"/>
              </a:spcBef>
              <a:buNone/>
              <a:defRPr b="0" i="0" sz="1200" u="none" cap="none" strike="noStrike">
                <a:solidFill>
                  <a:srgbClr val="888888"/>
                </a:solidFill>
                <a:latin typeface="Verdana"/>
                <a:ea typeface="Verdana"/>
                <a:cs typeface="Verdana"/>
                <a:sym typeface="Verdana"/>
              </a:defRPr>
            </a:lvl8pPr>
            <a:lvl9pPr indent="0" lvl="8" mar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
        <p:nvSpPr>
          <p:cNvPr id="40" name="Google Shape;40;p27"/>
          <p:cNvSpPr/>
          <p:nvPr/>
        </p:nvSpPr>
        <p:spPr>
          <a:xfrm>
            <a:off x="0" y="6721474"/>
            <a:ext cx="12192000" cy="136525"/>
          </a:xfrm>
          <a:prstGeom prst="rect">
            <a:avLst/>
          </a:prstGeom>
          <a:solidFill>
            <a:srgbClr val="CF3B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1" name="Shape 41"/>
        <p:cNvGrpSpPr/>
        <p:nvPr/>
      </p:nvGrpSpPr>
      <p:grpSpPr>
        <a:xfrm>
          <a:off x="0" y="0"/>
          <a:ext cx="0" cy="0"/>
          <a:chOff x="0" y="0"/>
          <a:chExt cx="0" cy="0"/>
        </a:xfrm>
      </p:grpSpPr>
      <p:sp>
        <p:nvSpPr>
          <p:cNvPr id="42" name="Google Shape;4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47" name="Google Shape;47;p28"/>
          <p:cNvPicPr preferRelativeResize="0"/>
          <p:nvPr/>
        </p:nvPicPr>
        <p:blipFill rotWithShape="1">
          <a:blip r:embed="rId2">
            <a:alphaModFix/>
          </a:blip>
          <a:srcRect b="0" l="0" r="0" t="0"/>
          <a:stretch/>
        </p:blipFill>
        <p:spPr>
          <a:xfrm>
            <a:off x="5786065" y="159440"/>
            <a:ext cx="619868" cy="469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cabezado de sección">
  <p:cSld name="1_Encabezado de sección">
    <p:spTree>
      <p:nvGrpSpPr>
        <p:cNvPr id="48" name="Shape 48"/>
        <p:cNvGrpSpPr/>
        <p:nvPr/>
      </p:nvGrpSpPr>
      <p:grpSpPr>
        <a:xfrm>
          <a:off x="0" y="0"/>
          <a:ext cx="0" cy="0"/>
          <a:chOff x="0" y="0"/>
          <a:chExt cx="0" cy="0"/>
        </a:xfrm>
      </p:grpSpPr>
      <p:sp>
        <p:nvSpPr>
          <p:cNvPr id="49" name="Google Shape;4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54" name="Google Shape;54;p29"/>
          <p:cNvPicPr preferRelativeResize="0"/>
          <p:nvPr/>
        </p:nvPicPr>
        <p:blipFill rotWithShape="1">
          <a:blip r:embed="rId2">
            <a:alphaModFix/>
          </a:blip>
          <a:srcRect b="0" l="0" r="0" t="0"/>
          <a:stretch/>
        </p:blipFill>
        <p:spPr>
          <a:xfrm>
            <a:off x="528265" y="159440"/>
            <a:ext cx="619868" cy="469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cabezado de sección">
  <p:cSld name="2_Encabezado de sección">
    <p:spTree>
      <p:nvGrpSpPr>
        <p:cNvPr id="55" name="Shape 55"/>
        <p:cNvGrpSpPr/>
        <p:nvPr/>
      </p:nvGrpSpPr>
      <p:grpSpPr>
        <a:xfrm>
          <a:off x="0" y="0"/>
          <a:ext cx="0" cy="0"/>
          <a:chOff x="0" y="0"/>
          <a:chExt cx="0" cy="0"/>
        </a:xfrm>
      </p:grpSpPr>
      <p:sp>
        <p:nvSpPr>
          <p:cNvPr id="56" name="Google Shape;56;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61" name="Google Shape;61;p30"/>
          <p:cNvPicPr preferRelativeResize="0"/>
          <p:nvPr/>
        </p:nvPicPr>
        <p:blipFill rotWithShape="1">
          <a:blip r:embed="rId2">
            <a:alphaModFix/>
          </a:blip>
          <a:srcRect b="0" l="0" r="0" t="0"/>
          <a:stretch/>
        </p:blipFill>
        <p:spPr>
          <a:xfrm>
            <a:off x="11043865" y="159440"/>
            <a:ext cx="619868" cy="469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Encabezado de sección">
  <p:cSld name="3_Encabezado de sección">
    <p:spTree>
      <p:nvGrpSpPr>
        <p:cNvPr id="62" name="Shape 62"/>
        <p:cNvGrpSpPr/>
        <p:nvPr/>
      </p:nvGrpSpPr>
      <p:grpSpPr>
        <a:xfrm>
          <a:off x="0" y="0"/>
          <a:ext cx="0" cy="0"/>
          <a:chOff x="0" y="0"/>
          <a:chExt cx="0" cy="0"/>
        </a:xfrm>
      </p:grpSpPr>
      <p:sp>
        <p:nvSpPr>
          <p:cNvPr id="63" name="Google Shape;6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Verdana"/>
                <a:ea typeface="Verdana"/>
                <a:cs typeface="Verdana"/>
                <a:sym typeface="Verdan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Verdana"/>
                <a:ea typeface="Verdana"/>
                <a:cs typeface="Verdana"/>
                <a:sym typeface="Verdana"/>
              </a:defRPr>
            </a:lvl1pPr>
            <a:lvl2pPr indent="0" lvl="1" marL="0" algn="r">
              <a:spcBef>
                <a:spcPts val="0"/>
              </a:spcBef>
              <a:buNone/>
              <a:defRPr sz="1200">
                <a:solidFill>
                  <a:srgbClr val="888888"/>
                </a:solidFill>
                <a:latin typeface="Verdana"/>
                <a:ea typeface="Verdana"/>
                <a:cs typeface="Verdana"/>
                <a:sym typeface="Verdana"/>
              </a:defRPr>
            </a:lvl2pPr>
            <a:lvl3pPr indent="0" lvl="2" marL="0" algn="r">
              <a:spcBef>
                <a:spcPts val="0"/>
              </a:spcBef>
              <a:buNone/>
              <a:defRPr sz="1200">
                <a:solidFill>
                  <a:srgbClr val="888888"/>
                </a:solidFill>
                <a:latin typeface="Verdana"/>
                <a:ea typeface="Verdana"/>
                <a:cs typeface="Verdana"/>
                <a:sym typeface="Verdana"/>
              </a:defRPr>
            </a:lvl3pPr>
            <a:lvl4pPr indent="0" lvl="3" marL="0" algn="r">
              <a:spcBef>
                <a:spcPts val="0"/>
              </a:spcBef>
              <a:buNone/>
              <a:defRPr sz="1200">
                <a:solidFill>
                  <a:srgbClr val="888888"/>
                </a:solidFill>
                <a:latin typeface="Verdana"/>
                <a:ea typeface="Verdana"/>
                <a:cs typeface="Verdana"/>
                <a:sym typeface="Verdana"/>
              </a:defRPr>
            </a:lvl4pPr>
            <a:lvl5pPr indent="0" lvl="4" marL="0" algn="r">
              <a:spcBef>
                <a:spcPts val="0"/>
              </a:spcBef>
              <a:buNone/>
              <a:defRPr sz="1200">
                <a:solidFill>
                  <a:srgbClr val="888888"/>
                </a:solidFill>
                <a:latin typeface="Verdana"/>
                <a:ea typeface="Verdana"/>
                <a:cs typeface="Verdana"/>
                <a:sym typeface="Verdana"/>
              </a:defRPr>
            </a:lvl5pPr>
            <a:lvl6pPr indent="0" lvl="5" marL="0" algn="r">
              <a:spcBef>
                <a:spcPts val="0"/>
              </a:spcBef>
              <a:buNone/>
              <a:defRPr sz="1200">
                <a:solidFill>
                  <a:srgbClr val="888888"/>
                </a:solidFill>
                <a:latin typeface="Verdana"/>
                <a:ea typeface="Verdana"/>
                <a:cs typeface="Verdana"/>
                <a:sym typeface="Verdana"/>
              </a:defRPr>
            </a:lvl6pPr>
            <a:lvl7pPr indent="0" lvl="6" marL="0" algn="r">
              <a:spcBef>
                <a:spcPts val="0"/>
              </a:spcBef>
              <a:buNone/>
              <a:defRPr sz="1200">
                <a:solidFill>
                  <a:srgbClr val="888888"/>
                </a:solidFill>
                <a:latin typeface="Verdana"/>
                <a:ea typeface="Verdana"/>
                <a:cs typeface="Verdana"/>
                <a:sym typeface="Verdana"/>
              </a:defRPr>
            </a:lvl7pPr>
            <a:lvl8pPr indent="0" lvl="7" marL="0" algn="r">
              <a:spcBef>
                <a:spcPts val="0"/>
              </a:spcBef>
              <a:buNone/>
              <a:defRPr sz="1200">
                <a:solidFill>
                  <a:srgbClr val="888888"/>
                </a:solidFill>
                <a:latin typeface="Verdana"/>
                <a:ea typeface="Verdana"/>
                <a:cs typeface="Verdana"/>
                <a:sym typeface="Verdana"/>
              </a:defRPr>
            </a:lvl8pPr>
            <a:lvl9pPr indent="0" lvl="8" marL="0" algn="r">
              <a:spcBef>
                <a:spcPts val="0"/>
              </a:spcBef>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pic>
        <p:nvPicPr>
          <p:cNvPr id="68" name="Google Shape;68;p31"/>
          <p:cNvPicPr preferRelativeResize="0"/>
          <p:nvPr/>
        </p:nvPicPr>
        <p:blipFill rotWithShape="1">
          <a:blip r:embed="rId2">
            <a:alphaModFix/>
          </a:blip>
          <a:srcRect b="0" l="0" r="0" t="0"/>
          <a:stretch/>
        </p:blipFill>
        <p:spPr>
          <a:xfrm>
            <a:off x="5786065" y="6251575"/>
            <a:ext cx="619868" cy="469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Verdana"/>
              <a:buNone/>
              <a:defRPr b="0" i="0" sz="44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2pPr>
            <a:lvl3pPr lvl="2"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3pPr>
            <a:lvl4pPr lvl="3"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4pPr>
            <a:lvl5pPr lvl="4"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5pPr>
            <a:lvl6pPr lvl="5"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0" i="0" sz="1800" u="none" cap="none" strike="noStrike">
                <a:solidFill>
                  <a:schemeClr val="dk1"/>
                </a:solidFill>
                <a:latin typeface="Helvetica Neue"/>
                <a:ea typeface="Helvetica Neue"/>
                <a:cs typeface="Helvetica Neue"/>
                <a:sym typeface="Helvetica Neue"/>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8.jpg"/><Relationship Id="rId6"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rive.google.com/drive/folders/1bYS_daPA8k7qn4uYR3SVFo9N3NRESRJC?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forms.office.com/r/XTCV63vxm5" TargetMode="External"/><Relationship Id="rId4" Type="http://schemas.openxmlformats.org/officeDocument/2006/relationships/hyperlink" Target="https://drive.google.com/file/d/1zRl6FRKH91C9NvP6XHprIqQwBubOtwaR/view?usp=drive_li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forms.office.com/r/0DAhVjwaAH" TargetMode="External"/><Relationship Id="rId4" Type="http://schemas.openxmlformats.org/officeDocument/2006/relationships/hyperlink" Target="https://forms.office.com/r/0DAhVjwaA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reincorporacion.gov.co/es/sala-de-prensa/noticias/Paginas/2024/A-traves-Agendas-Territoriales-Jovenes-Paz-ARN-sigue-construyendo-paz-Colombia.aspx" TargetMode="External"/><Relationship Id="rId4" Type="http://schemas.openxmlformats.org/officeDocument/2006/relationships/hyperlink" Target="https://web.facebook.com/Red.dehinchasconcapacidadesdiversas?_rdc=1&amp;_rdr" TargetMode="External"/><Relationship Id="rId5" Type="http://schemas.openxmlformats.org/officeDocument/2006/relationships/hyperlink" Target="about:blank" TargetMode="External"/><Relationship Id="rId6" Type="http://schemas.openxmlformats.org/officeDocument/2006/relationships/hyperlink" Target="https://www.rutadeloscuidados.com/" TargetMode="External"/><Relationship Id="rId7" Type="http://schemas.openxmlformats.org/officeDocument/2006/relationships/hyperlink" Target="https://docs.google.com/document/d/179-t4H8FC31V1gn2L_rFle_ZtVpyt2jO/edit?usp=drive_link&amp;ouid=100606995739882591825&amp;rtpof=true&amp;sd=true" TargetMode="External"/><Relationship Id="rId8" Type="http://schemas.openxmlformats.org/officeDocument/2006/relationships/hyperlink" Target="https://drive.google.com/file/d/1G-V27DB3pUcSSLiIoh4BzWk7dJGEwct5/view?usp=drive_li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aphicFrame>
        <p:nvGraphicFramePr>
          <p:cNvPr id="189" name="Google Shape;189;p10"/>
          <p:cNvGraphicFramePr/>
          <p:nvPr/>
        </p:nvGraphicFramePr>
        <p:xfrm>
          <a:off x="614802" y="1454225"/>
          <a:ext cx="3000000" cy="3000000"/>
        </p:xfrm>
        <a:graphic>
          <a:graphicData uri="http://schemas.openxmlformats.org/drawingml/2006/table">
            <a:tbl>
              <a:tblPr bandRow="1">
                <a:noFill/>
                <a:tableStyleId>{5E8D5577-CF0A-4101-997E-796786D19EE7}</a:tableStyleId>
              </a:tblPr>
              <a:tblGrid>
                <a:gridCol w="2112475"/>
                <a:gridCol w="2230100"/>
                <a:gridCol w="1901050"/>
                <a:gridCol w="2516100"/>
                <a:gridCol w="2199250"/>
              </a:tblGrid>
              <a:tr h="534150">
                <a:tc>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COMPONENTE </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FASE 1 </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FASE 2 </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gridSpan="2">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COMPETENCIAS </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hMerge="1"/>
              </a:tr>
              <a:tr h="1700875">
                <a:tc>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EDUCACIÓN</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Pedagogías para la vida y la paz </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Enrutamiento: </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Competencias básicas </a:t>
                      </a:r>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Habilidades socioemocionales </a:t>
                      </a:r>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Orientación socio ocupacional </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rowSpan="2">
                  <a:txBody>
                    <a:bodyPr/>
                    <a:lstStyle/>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Conocimiento y gestión de sí mismo </a:t>
                      </a:r>
                      <a:endParaRPr b="0" i="0" sz="1400" u="none" cap="none" strike="noStrike">
                        <a:solidFill>
                          <a:srgbClr val="828282"/>
                        </a:solidFill>
                        <a:latin typeface="Arial"/>
                        <a:ea typeface="Arial"/>
                        <a:cs typeface="Arial"/>
                        <a:sym typeface="Arial"/>
                      </a:endParaRPr>
                    </a:p>
                    <a:p>
                      <a:pPr indent="-82550" lvl="0" marL="17145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828282"/>
                        </a:solidFill>
                        <a:latin typeface="Arial"/>
                        <a:ea typeface="Arial"/>
                        <a:cs typeface="Arial"/>
                        <a:sym typeface="Arial"/>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Trabajo colaborativo </a:t>
                      </a:r>
                      <a:endParaRPr/>
                    </a:p>
                    <a:p>
                      <a:pPr indent="-82550" lvl="0" marL="17145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828282"/>
                        </a:solidFill>
                        <a:latin typeface="Arial"/>
                        <a:ea typeface="Arial"/>
                        <a:cs typeface="Arial"/>
                        <a:sym typeface="Arial"/>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Autonomía </a:t>
                      </a:r>
                      <a:endParaRPr/>
                    </a:p>
                    <a:p>
                      <a:pPr indent="-82550" lvl="0" marL="17145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828282"/>
                        </a:solidFill>
                        <a:latin typeface="Arial"/>
                        <a:ea typeface="Arial"/>
                        <a:cs typeface="Arial"/>
                        <a:sym typeface="Arial"/>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Sujeto político </a:t>
                      </a:r>
                      <a:br>
                        <a:rPr b="0" i="0" lang="es-ES" sz="1400" u="none" cap="none" strike="noStrike">
                          <a:solidFill>
                            <a:srgbClr val="828282"/>
                          </a:solidFill>
                          <a:latin typeface="Arial"/>
                          <a:ea typeface="Arial"/>
                          <a:cs typeface="Arial"/>
                          <a:sym typeface="Arial"/>
                        </a:rPr>
                      </a:br>
                      <a:endParaRPr b="0" i="0" sz="1400" u="none" cap="none" strike="noStrike">
                        <a:solidFill>
                          <a:srgbClr val="828282"/>
                        </a:solidFill>
                        <a:latin typeface="Arial"/>
                        <a:ea typeface="Arial"/>
                        <a:cs typeface="Arial"/>
                        <a:sym typeface="Arial"/>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Redes de cuidado: entornos de confianza, afectos, comunidad </a:t>
                      </a:r>
                      <a:br>
                        <a:rPr b="0" i="0" lang="es-ES" sz="1400" u="none" cap="none" strike="noStrike">
                          <a:solidFill>
                            <a:srgbClr val="828282"/>
                          </a:solidFill>
                          <a:latin typeface="Arial"/>
                          <a:ea typeface="Arial"/>
                          <a:cs typeface="Arial"/>
                          <a:sym typeface="Arial"/>
                        </a:rPr>
                      </a:br>
                      <a:endParaRPr b="0" i="0" sz="1400" u="none" cap="none" strike="noStrike">
                        <a:solidFill>
                          <a:srgbClr val="828282"/>
                        </a:solidFill>
                        <a:latin typeface="Arial"/>
                        <a:ea typeface="Arial"/>
                        <a:cs typeface="Arial"/>
                        <a:sym typeface="Arial"/>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Redes de oportunidad: desde lo que ofrecen los diferentes escenarios de la vida social.</a:t>
                      </a:r>
                      <a:endParaRPr sz="1800" u="none" cap="none" strike="noStrike"/>
                    </a:p>
                    <a:p>
                      <a:pPr indent="-82550" lvl="0" marL="17145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828282"/>
                        </a:solidFill>
                        <a:latin typeface="Arial"/>
                        <a:ea typeface="Arial"/>
                        <a:cs typeface="Arial"/>
                        <a:sym typeface="Arial"/>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Capacidad organizativa</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D8D8D8"/>
                    </a:solidFill>
                  </a:tcPr>
                </a:tc>
              </a:tr>
              <a:tr h="2108525">
                <a:tc>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CORRESPONSABILIDAD</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Módulo introductorio al componente </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Enrutamiento: </a:t>
                      </a:r>
                      <a:endParaRPr/>
                    </a:p>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Planes, programas o proyectos de corresponsabilidad o trabajo comunitario. </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D8D8D8"/>
                    </a:solidFill>
                  </a:tcPr>
                </a:tc>
                <a:tc>
                  <a:txBody>
                    <a:bodyPr/>
                    <a:lstStyle/>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Capacidad de agencia</a:t>
                      </a:r>
                      <a:endParaRPr sz="1800" u="none" cap="none" strike="noStrike"/>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Paz y convivencia </a:t>
                      </a:r>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Participación juvenil </a:t>
                      </a:r>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Relaciones ciudadanas y  comunitarias</a:t>
                      </a:r>
                      <a:endParaRPr/>
                    </a:p>
                    <a:p>
                      <a:pPr indent="-171450" lvl="0" marL="171450" marR="0" rtl="0" algn="just">
                        <a:lnSpc>
                          <a:spcPct val="100000"/>
                        </a:lnSpc>
                        <a:spcBef>
                          <a:spcPts val="0"/>
                        </a:spcBef>
                        <a:spcAft>
                          <a:spcPts val="0"/>
                        </a:spcAft>
                        <a:buClr>
                          <a:srgbClr val="828282"/>
                        </a:buClr>
                        <a:buSzPts val="1400"/>
                        <a:buFont typeface="Arial"/>
                        <a:buChar char="•"/>
                      </a:pPr>
                      <a:r>
                        <a:rPr b="0" i="0" lang="es-ES" sz="1400" u="none" cap="none" strike="noStrike">
                          <a:solidFill>
                            <a:srgbClr val="828282"/>
                          </a:solidFill>
                          <a:latin typeface="Arial"/>
                          <a:ea typeface="Arial"/>
                          <a:cs typeface="Arial"/>
                          <a:sym typeface="Arial"/>
                        </a:rPr>
                        <a:t>Lineas estratégicas de intervención </a:t>
                      </a:r>
                      <a:endParaRPr/>
                    </a:p>
                    <a:p>
                      <a:pPr indent="-82550" lvl="0" marL="171450" marR="0" rtl="0" algn="just">
                        <a:lnSpc>
                          <a:spcPct val="100000"/>
                        </a:lnSpc>
                        <a:spcBef>
                          <a:spcPts val="0"/>
                        </a:spcBef>
                        <a:spcAft>
                          <a:spcPts val="0"/>
                        </a:spcAft>
                        <a:buClr>
                          <a:schemeClr val="dk1"/>
                        </a:buClr>
                        <a:buSzPts val="1400"/>
                        <a:buFont typeface="Arial"/>
                        <a:buNone/>
                      </a:pPr>
                      <a:r>
                        <a:t/>
                      </a:r>
                      <a:endParaRPr b="0" i="0" sz="1400" u="none" cap="none" strike="noStrike">
                        <a:solidFill>
                          <a:srgbClr val="828282"/>
                        </a:solidFill>
                        <a:latin typeface="Arial"/>
                        <a:ea typeface="Arial"/>
                        <a:cs typeface="Arial"/>
                        <a:sym typeface="Arial"/>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D8D8D8"/>
                    </a:solidFill>
                  </a:tcPr>
                </a:tc>
                <a:tc vMerge="1"/>
              </a:tr>
            </a:tbl>
          </a:graphicData>
        </a:graphic>
      </p:graphicFrame>
      <p:sp>
        <p:nvSpPr>
          <p:cNvPr id="190" name="Google Shape;190;p10"/>
          <p:cNvSpPr txBox="1"/>
          <p:nvPr/>
        </p:nvSpPr>
        <p:spPr>
          <a:xfrm>
            <a:off x="4161927" y="404717"/>
            <a:ext cx="38681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CF3B78"/>
                </a:solidFill>
                <a:latin typeface="Verdana"/>
                <a:ea typeface="Verdana"/>
                <a:cs typeface="Verdana"/>
                <a:sym typeface="Verdana"/>
              </a:rPr>
              <a:t>Competencias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11"/>
          <p:cNvGraphicFramePr/>
          <p:nvPr/>
        </p:nvGraphicFramePr>
        <p:xfrm>
          <a:off x="368300" y="635000"/>
          <a:ext cx="3000000" cy="3000000"/>
        </p:xfrm>
        <a:graphic>
          <a:graphicData uri="http://schemas.openxmlformats.org/drawingml/2006/table">
            <a:tbl>
              <a:tblPr bandRow="1">
                <a:noFill/>
                <a:tableStyleId>{5E8D5577-CF0A-4101-997E-796786D19EE7}</a:tableStyleId>
              </a:tblPr>
              <a:tblGrid>
                <a:gridCol w="1320800"/>
                <a:gridCol w="1003300"/>
                <a:gridCol w="1930400"/>
                <a:gridCol w="3340100"/>
                <a:gridCol w="3866500"/>
              </a:tblGrid>
              <a:tr h="334650">
                <a:tc>
                  <a:txBody>
                    <a:bodyPr/>
                    <a:lstStyle/>
                    <a:p>
                      <a:pPr indent="0" lvl="0" marL="0" marR="0" rtl="0" algn="ctr">
                        <a:lnSpc>
                          <a:spcPct val="100000"/>
                        </a:lnSpc>
                        <a:spcBef>
                          <a:spcPts val="0"/>
                        </a:spcBef>
                        <a:spcAft>
                          <a:spcPts val="0"/>
                        </a:spcAft>
                        <a:buNone/>
                      </a:pPr>
                      <a:r>
                        <a:rPr b="0" i="0" lang="es-ES" sz="1100" u="none" cap="none" strike="noStrike">
                          <a:solidFill>
                            <a:srgbClr val="F2F2F2"/>
                          </a:solidFill>
                          <a:latin typeface="Verdana"/>
                          <a:ea typeface="Verdana"/>
                          <a:cs typeface="Verdana"/>
                          <a:sym typeface="Verdana"/>
                        </a:rPr>
                        <a:t>COMPONENTE </a:t>
                      </a:r>
                      <a:endParaRPr/>
                    </a:p>
                  </a:txBody>
                  <a:tcPr marT="45725" marB="45725" marR="57150" marL="57150" anchor="ctr">
                    <a:lnL cap="flat" cmpd="sng" w="9525">
                      <a:solidFill>
                        <a:srgbClr val="60FDC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0FDC1"/>
                      </a:solidFill>
                      <a:prstDash val="solid"/>
                      <a:round/>
                      <a:headEnd len="sm" w="sm" type="none"/>
                      <a:tailEnd len="sm" w="sm" type="none"/>
                    </a:lnT>
                    <a:lnB cap="flat" cmpd="sng" w="9525">
                      <a:solidFill>
                        <a:srgbClr val="000000"/>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None/>
                      </a:pPr>
                      <a:r>
                        <a:rPr b="0" i="0" lang="es-ES" sz="1100" u="none" cap="none" strike="noStrike">
                          <a:solidFill>
                            <a:srgbClr val="F2F2F2"/>
                          </a:solidFill>
                          <a:latin typeface="Verdana"/>
                          <a:ea typeface="Verdana"/>
                          <a:cs typeface="Verdana"/>
                          <a:sym typeface="Verdana"/>
                        </a:rPr>
                        <a:t>FASE 1 </a:t>
                      </a:r>
                      <a:endParaRPr/>
                    </a:p>
                  </a:txBody>
                  <a:tcPr marT="45725" marB="45725" marR="57150" marL="571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40FEC1"/>
                      </a:solidFill>
                      <a:prstDash val="solid"/>
                      <a:round/>
                      <a:headEnd len="sm" w="sm" type="none"/>
                      <a:tailEnd len="sm" w="sm" type="none"/>
                    </a:lnT>
                    <a:lnB cap="flat" cmpd="sng" w="9525">
                      <a:solidFill>
                        <a:srgbClr val="000000"/>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None/>
                      </a:pPr>
                      <a:r>
                        <a:rPr b="0" i="0" lang="es-ES" sz="1100" u="none" cap="none" strike="noStrike">
                          <a:solidFill>
                            <a:srgbClr val="F2F2F2"/>
                          </a:solidFill>
                          <a:latin typeface="Verdana"/>
                          <a:ea typeface="Verdana"/>
                          <a:cs typeface="Verdana"/>
                          <a:sym typeface="Verdana"/>
                        </a:rPr>
                        <a:t>FASE 2 </a:t>
                      </a:r>
                      <a:endParaRPr/>
                    </a:p>
                  </a:txBody>
                  <a:tcPr marT="45725" marB="45725" marR="57150" marL="571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002C2"/>
                      </a:solidFill>
                      <a:prstDash val="solid"/>
                      <a:round/>
                      <a:headEnd len="sm" w="sm" type="none"/>
                      <a:tailEnd len="sm" w="sm" type="none"/>
                    </a:lnT>
                    <a:lnB cap="flat" cmpd="sng" w="9525">
                      <a:solidFill>
                        <a:srgbClr val="000000"/>
                      </a:solidFill>
                      <a:prstDash val="solid"/>
                      <a:round/>
                      <a:headEnd len="sm" w="sm" type="none"/>
                      <a:tailEnd len="sm" w="sm" type="none"/>
                    </a:lnB>
                    <a:solidFill>
                      <a:srgbClr val="CF3B78"/>
                    </a:solidFill>
                  </a:tcPr>
                </a:tc>
                <a:tc gridSpan="2">
                  <a:txBody>
                    <a:bodyPr/>
                    <a:lstStyle/>
                    <a:p>
                      <a:pPr indent="0" lvl="0" marL="0" marR="0" rtl="0" algn="ctr">
                        <a:lnSpc>
                          <a:spcPct val="100000"/>
                        </a:lnSpc>
                        <a:spcBef>
                          <a:spcPts val="0"/>
                        </a:spcBef>
                        <a:spcAft>
                          <a:spcPts val="0"/>
                        </a:spcAft>
                        <a:buNone/>
                      </a:pPr>
                      <a:r>
                        <a:rPr b="0" i="0" lang="es-ES" sz="1100" u="none" cap="none" strike="noStrike">
                          <a:solidFill>
                            <a:srgbClr val="F2F2F2"/>
                          </a:solidFill>
                          <a:latin typeface="Verdana"/>
                          <a:ea typeface="Verdana"/>
                          <a:cs typeface="Verdana"/>
                          <a:sym typeface="Verdana"/>
                        </a:rPr>
                        <a:t>CAPACIDADES</a:t>
                      </a:r>
                      <a:endParaRPr/>
                    </a:p>
                  </a:txBody>
                  <a:tcPr marT="45725" marB="45725" marR="57150" marL="57150" anchor="ctr">
                    <a:lnL cap="flat" cmpd="sng" w="9525">
                      <a:solidFill>
                        <a:srgbClr val="000000"/>
                      </a:solidFill>
                      <a:prstDash val="solid"/>
                      <a:round/>
                      <a:headEnd len="sm" w="sm" type="none"/>
                      <a:tailEnd len="sm" w="sm" type="none"/>
                    </a:lnL>
                    <a:lnR cap="flat" cmpd="sng" w="9525">
                      <a:solidFill>
                        <a:srgbClr val="C009C2"/>
                      </a:solidFill>
                      <a:prstDash val="solid"/>
                      <a:round/>
                      <a:headEnd len="sm" w="sm" type="none"/>
                      <a:tailEnd len="sm" w="sm" type="none"/>
                    </a:lnR>
                    <a:lnT cap="flat" cmpd="sng" w="9525">
                      <a:solidFill>
                        <a:srgbClr val="A00EC2"/>
                      </a:solidFill>
                      <a:prstDash val="solid"/>
                      <a:round/>
                      <a:headEnd len="sm" w="sm" type="none"/>
                      <a:tailEnd len="sm" w="sm" type="none"/>
                    </a:lnT>
                    <a:lnB cap="flat" cmpd="sng" w="9525">
                      <a:solidFill>
                        <a:srgbClr val="000000"/>
                      </a:solidFill>
                      <a:prstDash val="solid"/>
                      <a:round/>
                      <a:headEnd len="sm" w="sm" type="none"/>
                      <a:tailEnd len="sm" w="sm" type="none"/>
                    </a:lnB>
                    <a:solidFill>
                      <a:srgbClr val="CF3B78"/>
                    </a:solidFill>
                  </a:tcPr>
                </a:tc>
                <a:tc hMerge="1"/>
              </a:tr>
              <a:tr h="1219200">
                <a:tc>
                  <a:txBody>
                    <a:bodyPr/>
                    <a:lstStyle/>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Educación </a:t>
                      </a:r>
                      <a:endParaRPr/>
                    </a:p>
                  </a:txBody>
                  <a:tcPr marT="45725" marB="45725" marR="57150" marL="57150">
                    <a:lnL cap="flat" cmpd="sng" w="9525">
                      <a:solidFill>
                        <a:srgbClr val="E00EC2"/>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Pedagogías para la vida y la paz </a:t>
                      </a:r>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Enrutamiento: </a:t>
                      </a:r>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Competencias básicas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Habilidades socioemocionales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Orientación socio ocupacional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(pedagogía basada en proyectos, educación popular, e investigación accion participativa)</a:t>
                      </a:r>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rowSpan="2">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Conocimiento y gestión de sí mismo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Trabajo colaborativo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Autonomía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Sujeto político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Redes de cuidado: entornos de confianza, afectos, comunidad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Redes de oportunidad: desde lo que ofrecen los diferentes escenarios de la vida social.</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Capacidad organizativa</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nchor="ctr">
                    <a:lnL cap="flat" cmpd="sng" w="9525">
                      <a:solidFill>
                        <a:srgbClr val="000000"/>
                      </a:solidFill>
                      <a:prstDash val="solid"/>
                      <a:round/>
                      <a:headEnd len="sm" w="sm" type="none"/>
                      <a:tailEnd len="sm" w="sm" type="none"/>
                    </a:lnL>
                    <a:lnR cap="flat" cmpd="sng" w="9525">
                      <a:solidFill>
                        <a:srgbClr val="E027C2"/>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774700">
                <a:tc>
                  <a:txBody>
                    <a:bodyPr/>
                    <a:lstStyle/>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Corresponsabilidad </a:t>
                      </a:r>
                      <a:endParaRPr/>
                    </a:p>
                  </a:txBody>
                  <a:tcPr marT="45725" marB="45725" marR="57150" marL="57150">
                    <a:lnL cap="flat" cmpd="sng" w="9525">
                      <a:solidFill>
                        <a:srgbClr val="402CC2"/>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Módulo introductorio al componente </a:t>
                      </a:r>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Enrutamiento: </a:t>
                      </a:r>
                      <a:endParaRPr/>
                    </a:p>
                    <a:p>
                      <a:pPr indent="0" lvl="0" marL="0" marR="0" rtl="0" algn="just">
                        <a:lnSpc>
                          <a:spcPct val="100000"/>
                        </a:lnSpc>
                        <a:spcBef>
                          <a:spcPts val="0"/>
                        </a:spcBef>
                        <a:spcAft>
                          <a:spcPts val="0"/>
                        </a:spcAft>
                        <a:buNone/>
                      </a:pPr>
                      <a:r>
                        <a:rPr b="0" i="0" lang="es-ES" sz="1000" u="none" cap="none" strike="noStrike">
                          <a:solidFill>
                            <a:srgbClr val="828282"/>
                          </a:solidFill>
                          <a:latin typeface="Helvetica Neue"/>
                          <a:ea typeface="Helvetica Neue"/>
                          <a:cs typeface="Helvetica Neue"/>
                          <a:sym typeface="Helvetica Neue"/>
                        </a:rPr>
                        <a:t>Planes, programas o proyectos de corresponsabilidad o trabajo comunitario. </a:t>
                      </a:r>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Paz y convivencia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Participación juvenil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Relaciones ciudadanas y  comunitarias</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Lineas estratégicas de intervención</a:t>
                      </a:r>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vMerge="1"/>
              </a:tr>
              <a:tr h="901700">
                <a:tc>
                  <a:txBody>
                    <a:bodyPr/>
                    <a:lstStyle/>
                    <a:p>
                      <a:pPr indent="0" lvl="0" marL="0" marR="0" rtl="0" algn="just">
                        <a:lnSpc>
                          <a:spcPct val="100000"/>
                        </a:lnSpc>
                        <a:spcBef>
                          <a:spcPts val="0"/>
                        </a:spcBef>
                        <a:spcAft>
                          <a:spcPts val="0"/>
                        </a:spcAft>
                        <a:buClr>
                          <a:srgbClr val="828282"/>
                        </a:buClr>
                        <a:buSzPts val="1000"/>
                        <a:buFont typeface="Helvetica Neue"/>
                        <a:buNone/>
                      </a:pPr>
                      <a:r>
                        <a:rPr b="0" i="0" lang="es-ES" sz="1000" u="none" cap="none" strike="noStrike">
                          <a:solidFill>
                            <a:srgbClr val="828282"/>
                          </a:solidFill>
                          <a:latin typeface="Helvetica Neue"/>
                          <a:ea typeface="Helvetica Neue"/>
                          <a:cs typeface="Helvetica Neue"/>
                          <a:sym typeface="Helvetica Neue"/>
                        </a:rPr>
                        <a:t>Atención integral en salud con énfasis en salud mental</a:t>
                      </a:r>
                      <a:endParaRPr/>
                    </a:p>
                  </a:txBody>
                  <a:tcPr marT="45725" marB="45725" marR="57150" marL="57150">
                    <a:lnL cap="flat" cmpd="sng" w="9525">
                      <a:solidFill>
                        <a:srgbClr val="402CC2"/>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Clr>
                          <a:schemeClr val="dk1"/>
                        </a:buClr>
                        <a:buSzPts val="1000"/>
                        <a:buFont typeface="Helvetica Neue"/>
                        <a:buNone/>
                      </a:pPr>
                      <a:r>
                        <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Clr>
                          <a:schemeClr val="dk1"/>
                        </a:buClr>
                        <a:buSzPts val="1000"/>
                        <a:buFont typeface="Helvetica Neue"/>
                        <a:buNone/>
                      </a:pPr>
                      <a:r>
                        <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el cuidado de mí mismo (el valor de mi propia vida), </a:t>
                      </a:r>
                      <a:endParaRPr b="0" i="0" sz="1000" u="none" cap="none" strike="noStrike">
                        <a:solidFill>
                          <a:srgbClr val="828282"/>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el cuidado del otro u otra (la vida del otro y otra, que en todos los sentidos es sagrada)  </a:t>
                      </a:r>
                      <a:endParaRPr b="0" i="0" sz="1000" u="none" cap="none" strike="noStrike">
                        <a:solidFill>
                          <a:srgbClr val="828282"/>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el cuidado de lo otro (la relación con el territorio, los derechos de la naturaleza y la memoria).</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c>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(ver apartado 2 del anexo de salud)</a:t>
                      </a:r>
                      <a:endParaRPr/>
                    </a:p>
                  </a:txBody>
                  <a:tcPr marT="45725" marB="45725" marR="57150" marL="57150" anchor="ctr">
                    <a:lnL cap="flat" cmpd="sng" w="9525">
                      <a:solidFill>
                        <a:srgbClr val="000000"/>
                      </a:solidFill>
                      <a:prstDash val="solid"/>
                      <a:round/>
                      <a:headEnd len="sm" w="sm" type="none"/>
                      <a:tailEnd len="sm" w="sm" type="none"/>
                    </a:lnL>
                    <a:lnR cap="flat" cmpd="sng" w="9525">
                      <a:solidFill>
                        <a:srgbClr val="E027C2"/>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D8D8"/>
                    </a:solidFill>
                  </a:tcPr>
                </a:tc>
              </a:tr>
              <a:tr h="2451100">
                <a:tc>
                  <a:txBody>
                    <a:bodyPr/>
                    <a:lstStyle/>
                    <a:p>
                      <a:pPr indent="0" lvl="0" marL="0" marR="0" rtl="0" algn="just">
                        <a:lnSpc>
                          <a:spcPct val="100000"/>
                        </a:lnSpc>
                        <a:spcBef>
                          <a:spcPts val="0"/>
                        </a:spcBef>
                        <a:spcAft>
                          <a:spcPts val="0"/>
                        </a:spcAft>
                        <a:buClr>
                          <a:srgbClr val="828282"/>
                        </a:buClr>
                        <a:buSzPts val="1000"/>
                        <a:buFont typeface="Helvetica Neue"/>
                        <a:buNone/>
                      </a:pPr>
                      <a:r>
                        <a:rPr b="0" i="0" lang="es-ES" sz="1000" u="none" cap="none" strike="noStrike">
                          <a:solidFill>
                            <a:srgbClr val="828282"/>
                          </a:solidFill>
                          <a:latin typeface="Helvetica Neue"/>
                          <a:ea typeface="Helvetica Neue"/>
                          <a:cs typeface="Helvetica Neue"/>
                          <a:sym typeface="Helvetica Neue"/>
                        </a:rPr>
                        <a:t>Empleabilidad Asociatividad y emprendimiento</a:t>
                      </a:r>
                      <a:endParaRPr/>
                    </a:p>
                  </a:txBody>
                  <a:tcPr marT="45725" marB="45725" marR="57150" marL="57150">
                    <a:lnL cap="flat" cmpd="sng" w="9525">
                      <a:solidFill>
                        <a:srgbClr val="402CC2"/>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chemeClr val="dk1"/>
                        </a:buClr>
                        <a:buSzPts val="1000"/>
                        <a:buFont typeface="Helvetica Neue"/>
                        <a:buNone/>
                      </a:pPr>
                      <a:r>
                        <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chemeClr val="dk1"/>
                        </a:buClr>
                        <a:buSzPts val="1000"/>
                        <a:buFont typeface="Helvetica Neue"/>
                        <a:buNone/>
                      </a:pPr>
                      <a:r>
                        <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desarrollar la actividad emprendedora individual, colectiva y asociativa solidaria en el territorio, con el fin de que las y los jóvenes cuenten con opciones para complementar su proyecto de vida en condiciones de autonomía y cultura asociativa solidaria</a:t>
                      </a:r>
                      <a:endParaRPr b="0" i="0" sz="1000" u="none" cap="none" strike="noStrike">
                        <a:solidFill>
                          <a:srgbClr val="828282"/>
                        </a:solidFill>
                        <a:latin typeface="Helvetica Neue"/>
                        <a:ea typeface="Helvetica Neue"/>
                        <a:cs typeface="Helvetica Neue"/>
                        <a:sym typeface="Helvetica Neue"/>
                      </a:endParaRPr>
                    </a:p>
                  </a:txBody>
                  <a:tcPr marT="45725" marB="45725" marR="57150" marL="571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1. Activar la mentalidad a través de espacios de inspiración y promoción de valores y conductas favorables al emprendimiento, reconociendo el propósito superior de los participantes y buscando que contemplen el emprendimiento como opción de desarrollo personal y profesional. </a:t>
                      </a:r>
                      <a:endParaRPr b="0" i="0" sz="1000" u="none" cap="none" strike="noStrike">
                        <a:solidFill>
                          <a:srgbClr val="828282"/>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2. Facilitación de contenidos y herramientas para el fortalecimiento de las habilidades emprendedoras por medio de espacios presenciales y virtuales, donde los asistentes fortalecen capacidades específicas que contribuyen en el afianzamiento de sus iniciativas emprendedoras. </a:t>
                      </a:r>
                      <a:endParaRPr/>
                    </a:p>
                    <a:p>
                      <a:pPr indent="0" lvl="0" marL="0" marR="0" rtl="0" algn="just">
                        <a:lnSpc>
                          <a:spcPct val="100000"/>
                        </a:lnSpc>
                        <a:spcBef>
                          <a:spcPts val="0"/>
                        </a:spcBef>
                        <a:spcAft>
                          <a:spcPts val="0"/>
                        </a:spcAft>
                        <a:buClr>
                          <a:srgbClr val="828282"/>
                        </a:buClr>
                        <a:buSzPts val="1000"/>
                        <a:buFont typeface="Arial"/>
                        <a:buChar char="•"/>
                      </a:pPr>
                      <a:r>
                        <a:rPr b="0" i="0" lang="es-ES" sz="1000" u="none" cap="none" strike="noStrike">
                          <a:solidFill>
                            <a:srgbClr val="828282"/>
                          </a:solidFill>
                          <a:latin typeface="Helvetica Neue"/>
                          <a:ea typeface="Helvetica Neue"/>
                          <a:cs typeface="Helvetica Neue"/>
                          <a:sym typeface="Helvetica Neue"/>
                        </a:rPr>
                        <a:t>3. Desarrollar habilidades para la conexión en la comunidad emprendedora a través de la creación de espacios de interacción dinámicos que faciliten la gestión comercial y la construcción de redes de colaboración.</a:t>
                      </a:r>
                      <a:endParaRPr/>
                    </a:p>
                  </a:txBody>
                  <a:tcPr marT="45725" marB="45725" marR="57150" marL="57150" anchor="ctr">
                    <a:lnL cap="flat" cmpd="sng" w="9525">
                      <a:solidFill>
                        <a:srgbClr val="000000"/>
                      </a:solidFill>
                      <a:prstDash val="solid"/>
                      <a:round/>
                      <a:headEnd len="sm" w="sm" type="none"/>
                      <a:tailEnd len="sm" w="sm" type="none"/>
                    </a:lnL>
                    <a:lnR cap="flat" cmpd="sng" w="9525">
                      <a:solidFill>
                        <a:srgbClr val="E027C2"/>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12"/>
          <p:cNvGraphicFramePr/>
          <p:nvPr/>
        </p:nvGraphicFramePr>
        <p:xfrm>
          <a:off x="465237" y="2495215"/>
          <a:ext cx="3000000" cy="3000000"/>
        </p:xfrm>
        <a:graphic>
          <a:graphicData uri="http://schemas.openxmlformats.org/drawingml/2006/table">
            <a:tbl>
              <a:tblPr bandRow="1">
                <a:noFill/>
                <a:tableStyleId>{5E8D5577-CF0A-4101-997E-796786D19EE7}</a:tableStyleId>
              </a:tblPr>
              <a:tblGrid>
                <a:gridCol w="1433775"/>
                <a:gridCol w="1544050"/>
                <a:gridCol w="1453825"/>
                <a:gridCol w="1413700"/>
                <a:gridCol w="1509125"/>
                <a:gridCol w="1810650"/>
                <a:gridCol w="2101175"/>
              </a:tblGrid>
              <a:tr h="508000">
                <a:tc rowSpan="3">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Componente</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gridSpan="5">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Fase 1</a:t>
                      </a:r>
                      <a:br>
                        <a:rPr b="0" i="0" lang="es-ES" sz="1600" u="none" cap="none" strike="noStrike">
                          <a:solidFill>
                            <a:srgbClr val="F2F2F2"/>
                          </a:solidFill>
                          <a:latin typeface="Verdana"/>
                          <a:ea typeface="Verdana"/>
                          <a:cs typeface="Verdana"/>
                          <a:sym typeface="Verdana"/>
                        </a:rPr>
                      </a:br>
                      <a:r>
                        <a:rPr b="0" i="0" lang="es-ES" sz="1200" u="none" cap="none" strike="noStrike">
                          <a:solidFill>
                            <a:srgbClr val="F2F2F2"/>
                          </a:solidFill>
                          <a:latin typeface="Verdana"/>
                          <a:ea typeface="Verdana"/>
                          <a:cs typeface="Verdana"/>
                          <a:sym typeface="Verdana"/>
                        </a:rPr>
                        <a:t>4 meses</a:t>
                      </a:r>
                      <a:endParaRPr b="0" i="0" sz="1050" u="none" cap="none" strike="noStrike">
                        <a:solidFill>
                          <a:srgbClr val="000000"/>
                        </a:solidFill>
                        <a:latin typeface="Verdana"/>
                        <a:ea typeface="Verdana"/>
                        <a:cs typeface="Verdana"/>
                        <a:sym typeface="Verdana"/>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hMerge="1"/>
                <a:tc hMerge="1"/>
                <a:tc hMerge="1"/>
                <a:tc hMerge="1"/>
                <a:tc rowSpan="3">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Productos de Aprendizaje</a:t>
                      </a:r>
                      <a:endParaRPr sz="1800" u="none" cap="none" strike="noStrike"/>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r>
              <a:tr h="401050">
                <a:tc vMerge="1"/>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Bienvenida</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Modulo 1</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Modulo 2</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Modulo 3</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Cierre</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vMerge="1"/>
              </a:tr>
              <a:tr h="280725">
                <a:tc vMerge="1"/>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2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4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4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4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2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vMerge="1"/>
              </a:tr>
              <a:tr h="591550">
                <a:tc rowSpan="2">
                  <a:txBody>
                    <a:bodyPr/>
                    <a:lstStyle/>
                    <a:p>
                      <a:pPr indent="0" lvl="0" marL="0" marR="0" rtl="0" algn="just">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EDUCACIÓN</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rowSpan="4">
                  <a:txBody>
                    <a:bodyPr/>
                    <a:lstStyle/>
                    <a:p>
                      <a:pPr indent="0" lvl="0" marL="0" marR="0" rtl="0" algn="ctr">
                        <a:lnSpc>
                          <a:spcPct val="100000"/>
                        </a:lnSpc>
                        <a:spcBef>
                          <a:spcPts val="0"/>
                        </a:spcBef>
                        <a:spcAft>
                          <a:spcPts val="0"/>
                        </a:spcAft>
                        <a:buNone/>
                      </a:pPr>
                      <a:r>
                        <a:rPr b="0" i="0" lang="es-ES" sz="1400" u="none" cap="none" strike="noStrike">
                          <a:solidFill>
                            <a:srgbClr val="828282"/>
                          </a:solidFill>
                          <a:latin typeface="Arial"/>
                          <a:ea typeface="Arial"/>
                          <a:cs typeface="Arial"/>
                          <a:sym typeface="Arial"/>
                        </a:rPr>
                        <a:t>Instauración de un espacio común</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gridSpan="4">
                  <a:txBody>
                    <a:bodyPr/>
                    <a:lstStyle/>
                    <a:p>
                      <a:pPr indent="0" lvl="0" marL="0" marR="0" rtl="0" algn="ctr">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Pedagogías para la vida y la paz </a:t>
                      </a:r>
                      <a:endParaRPr b="0" i="0" sz="1400" u="none" cap="none" strike="noStrike">
                        <a:solidFill>
                          <a:srgbClr val="000000"/>
                        </a:solidFill>
                        <a:latin typeface="Arial"/>
                        <a:ea typeface="Arial"/>
                        <a:cs typeface="Arial"/>
                        <a:sym typeface="Arial"/>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hMerge="1"/>
                <a:tc hMerge="1"/>
                <a:tc hMerge="1"/>
                <a:tc rowSpan="2">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PEI (Proyecto educativo Individual)</a:t>
                      </a:r>
                      <a:endParaRPr/>
                    </a:p>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PPC (Proyecto Pedagógico Comunitario)</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r>
              <a:tr h="751975">
                <a:tc vMerge="1"/>
                <a:tc vMerge="1"/>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Mi comunidad</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Mis relaciones interpersonales</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Mi historia personal</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Presentación PEI y PPC</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rgbClr val="F2F2F2"/>
                    </a:solidFill>
                  </a:tcPr>
                </a:tc>
                <a:tc vMerge="1"/>
              </a:tr>
              <a:tr h="751975">
                <a:tc rowSpan="2">
                  <a:txBody>
                    <a:bodyPr/>
                    <a:lstStyle/>
                    <a:p>
                      <a:pPr indent="0" lvl="0" marL="0" marR="0" rtl="0" algn="just">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CORRESPONSABILIDAD</a:t>
                      </a:r>
                      <a:endParaRPr sz="1800" u="none" cap="none" strike="noStrike"/>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vMerge="1"/>
                <a:tc gridSpan="4">
                  <a:txBody>
                    <a:bodyPr/>
                    <a:lstStyle/>
                    <a:p>
                      <a:pPr indent="0" lvl="0" marL="0" marR="0" rtl="0" algn="ctr">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Módulo Introductorio a la Corresponsabilidad</a:t>
                      </a:r>
                      <a:endParaRPr sz="1800" u="none" cap="none" strike="noStrike"/>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hMerge="1"/>
                <a:tc hMerge="1"/>
                <a:tc hMerge="1"/>
                <a:tc>
                  <a:txBody>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rgbClr val="828282"/>
                        </a:solidFill>
                        <a:latin typeface="Arial"/>
                        <a:ea typeface="Arial"/>
                        <a:cs typeface="Arial"/>
                        <a:sym typeface="Arial"/>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r>
              <a:tr h="751975">
                <a:tc vMerge="1"/>
                <a:tc vMerge="1"/>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Juventudes con capacidad de agencia</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Juventudes constructoras de paz</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Juventudes aquí y ahora</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Presentación a la comunidad</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highlight>
                            <a:srgbClr val="C0C0C0"/>
                          </a:highlight>
                          <a:latin typeface="Arial"/>
                          <a:ea typeface="Arial"/>
                          <a:cs typeface="Arial"/>
                          <a:sym typeface="Arial"/>
                        </a:rPr>
                        <a:t>Agencia y comunidad</a:t>
                      </a:r>
                      <a:br>
                        <a:rPr b="0" i="0" lang="es-ES" sz="1400" u="none" cap="none" strike="noStrike">
                          <a:solidFill>
                            <a:srgbClr val="828282"/>
                          </a:solidFill>
                          <a:highlight>
                            <a:srgbClr val="C0C0C0"/>
                          </a:highlight>
                          <a:latin typeface="Arial"/>
                          <a:ea typeface="Arial"/>
                          <a:cs typeface="Arial"/>
                          <a:sym typeface="Arial"/>
                        </a:rPr>
                      </a:br>
                      <a:r>
                        <a:rPr b="0" i="0" lang="es-ES" sz="1400" u="none" cap="none" strike="noStrike">
                          <a:solidFill>
                            <a:srgbClr val="828282"/>
                          </a:solidFill>
                          <a:highlight>
                            <a:srgbClr val="C0C0C0"/>
                          </a:highlight>
                          <a:latin typeface="Arial"/>
                          <a:ea typeface="Arial"/>
                          <a:cs typeface="Arial"/>
                          <a:sym typeface="Arial"/>
                        </a:rPr>
                        <a:t>Hacer la paz en...</a:t>
                      </a:r>
                      <a:br>
                        <a:rPr b="0" i="0" lang="es-ES" sz="1400" u="none" cap="none" strike="noStrike">
                          <a:solidFill>
                            <a:srgbClr val="828282"/>
                          </a:solidFill>
                          <a:highlight>
                            <a:srgbClr val="C0C0C0"/>
                          </a:highlight>
                          <a:latin typeface="Arial"/>
                          <a:ea typeface="Arial"/>
                          <a:cs typeface="Arial"/>
                          <a:sym typeface="Arial"/>
                        </a:rPr>
                      </a:br>
                      <a:r>
                        <a:rPr b="0" i="0" lang="es-ES" sz="1400" u="none" cap="none" strike="noStrike">
                          <a:solidFill>
                            <a:srgbClr val="828282"/>
                          </a:solidFill>
                          <a:highlight>
                            <a:srgbClr val="C0C0C0"/>
                          </a:highlight>
                          <a:latin typeface="Arial"/>
                          <a:ea typeface="Arial"/>
                          <a:cs typeface="Arial"/>
                          <a:sym typeface="Arial"/>
                        </a:rPr>
                        <a:t>Ejercicios de Mapeo </a:t>
                      </a:r>
                      <a:endParaRPr/>
                    </a:p>
                  </a:txBody>
                  <a:tcPr marT="45725" marB="45725" marR="57150" marL="57150"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chemeClr val="lt1"/>
                    </a:solidFill>
                  </a:tcPr>
                </a:tc>
              </a:tr>
            </a:tbl>
          </a:graphicData>
        </a:graphic>
      </p:graphicFrame>
      <p:sp>
        <p:nvSpPr>
          <p:cNvPr id="201" name="Google Shape;201;p12"/>
          <p:cNvSpPr txBox="1"/>
          <p:nvPr/>
        </p:nvSpPr>
        <p:spPr>
          <a:xfrm>
            <a:off x="528294" y="182802"/>
            <a:ext cx="111253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600">
                <a:solidFill>
                  <a:srgbClr val="CF3B78"/>
                </a:solidFill>
                <a:latin typeface="Verdana"/>
                <a:ea typeface="Verdana"/>
                <a:cs typeface="Verdana"/>
                <a:sym typeface="Verdana"/>
              </a:rPr>
              <a:t>Fase 1: Módulo Introductorio a la corresponsabilidad</a:t>
            </a:r>
            <a:endParaRPr sz="1800">
              <a:solidFill>
                <a:schemeClr val="dk1"/>
              </a:solidFill>
              <a:latin typeface="Helvetica Neue"/>
              <a:ea typeface="Helvetica Neue"/>
              <a:cs typeface="Helvetica Neue"/>
              <a:sym typeface="Helvetica Neue"/>
            </a:endParaRPr>
          </a:p>
        </p:txBody>
      </p:sp>
      <p:sp>
        <p:nvSpPr>
          <p:cNvPr id="202" name="Google Shape;202;p12"/>
          <p:cNvSpPr txBox="1"/>
          <p:nvPr/>
        </p:nvSpPr>
        <p:spPr>
          <a:xfrm>
            <a:off x="469900" y="1384300"/>
            <a:ext cx="112522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rgbClr val="A6A6A6"/>
                </a:solidFill>
                <a:latin typeface="Verdana"/>
                <a:ea typeface="Verdana"/>
                <a:cs typeface="Verdana"/>
                <a:sym typeface="Verdana"/>
              </a:rPr>
              <a:t>Aquí se presenta la estructura que se viene proyectando para el módulo introductorio que se encuentra en construcción conjunta entre el Ministerio de la Igualdad y del Ministerio del Interior. Este modelo pedagógico se implementará de manera completa con el grupo C pero se proponen acciones derivadas del mismo para el grupo B.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p13"/>
          <p:cNvGraphicFramePr/>
          <p:nvPr/>
        </p:nvGraphicFramePr>
        <p:xfrm>
          <a:off x="467226" y="2088815"/>
          <a:ext cx="3000000" cy="3000000"/>
        </p:xfrm>
        <a:graphic>
          <a:graphicData uri="http://schemas.openxmlformats.org/drawingml/2006/table">
            <a:tbl>
              <a:tblPr bandRow="1">
                <a:noFill/>
                <a:tableStyleId>{5E8D5577-CF0A-4101-997E-796786D19EE7}</a:tableStyleId>
              </a:tblPr>
              <a:tblGrid>
                <a:gridCol w="1264400"/>
                <a:gridCol w="1361650"/>
                <a:gridCol w="1874500"/>
                <a:gridCol w="1153025"/>
                <a:gridCol w="1122950"/>
                <a:gridCol w="1122950"/>
                <a:gridCol w="1513850"/>
                <a:gridCol w="1852975"/>
              </a:tblGrid>
              <a:tr h="330875">
                <a:tc rowSpan="3">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Componente</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gridSpan="6">
                  <a:txBody>
                    <a:bodyPr/>
                    <a:lstStyle/>
                    <a:p>
                      <a:pPr indent="0" lvl="0" marL="0" marR="0" rtl="0" algn="ctr">
                        <a:lnSpc>
                          <a:spcPct val="100000"/>
                        </a:lnSpc>
                        <a:spcBef>
                          <a:spcPts val="0"/>
                        </a:spcBef>
                        <a:spcAft>
                          <a:spcPts val="0"/>
                        </a:spcAft>
                        <a:buNone/>
                      </a:pPr>
                      <a:r>
                        <a:rPr b="0" i="0" lang="es-ES" sz="1600" u="none" cap="none" strike="noStrike">
                          <a:solidFill>
                            <a:srgbClr val="F2F2F2"/>
                          </a:solidFill>
                          <a:latin typeface="Verdana"/>
                          <a:ea typeface="Verdana"/>
                          <a:cs typeface="Verdana"/>
                          <a:sym typeface="Verdana"/>
                        </a:rPr>
                        <a:t>Fase 2 </a:t>
                      </a:r>
                      <a:br>
                        <a:rPr b="0" i="0" lang="es-ES" sz="1600" u="none" cap="none" strike="noStrike">
                          <a:solidFill>
                            <a:srgbClr val="F2F2F2"/>
                          </a:solidFill>
                          <a:latin typeface="Verdana"/>
                          <a:ea typeface="Verdana"/>
                          <a:cs typeface="Verdana"/>
                          <a:sym typeface="Verdana"/>
                        </a:rPr>
                      </a:br>
                      <a:r>
                        <a:rPr b="0" i="0" lang="es-ES" sz="1200" u="none" cap="none" strike="noStrike">
                          <a:solidFill>
                            <a:srgbClr val="F2F2F2"/>
                          </a:solidFill>
                          <a:latin typeface="Verdana"/>
                          <a:ea typeface="Verdana"/>
                          <a:cs typeface="Verdana"/>
                          <a:sym typeface="Verdana"/>
                        </a:rPr>
                        <a:t>Hasta 14 meses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hMerge="1"/>
                <a:tc hMerge="1"/>
                <a:tc hMerge="1"/>
                <a:tc hMerge="1"/>
                <a:tc hMerge="1"/>
                <a:tc rowSpan="3">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Productos de Aprendizaje</a:t>
                      </a:r>
                      <a:endParaRPr sz="1800" u="none" cap="none" strike="noStrike"/>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r>
              <a:tr h="401050">
                <a:tc vMerge="1"/>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Transición</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Firma de compromiso de corresponsabilidad</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gridSpan="3">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Seguimiento mensual</a:t>
                      </a:r>
                      <a:endParaRPr sz="1800" u="none" cap="none" strike="noStrike"/>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hMerge="1"/>
                <a:tc hMerge="1"/>
                <a:tc>
                  <a:txBody>
                    <a:bodyPr/>
                    <a:lstStyle/>
                    <a:p>
                      <a:pPr indent="0" lvl="0" marL="0" marR="0" rtl="0" algn="ctr">
                        <a:lnSpc>
                          <a:spcPct val="100000"/>
                        </a:lnSpc>
                        <a:spcBef>
                          <a:spcPts val="0"/>
                        </a:spcBef>
                        <a:spcAft>
                          <a:spcPts val="0"/>
                        </a:spcAft>
                        <a:buClr>
                          <a:srgbClr val="F2F2F2"/>
                        </a:buClr>
                        <a:buSzPts val="1600"/>
                        <a:buFont typeface="Verdana"/>
                        <a:buNone/>
                      </a:pPr>
                      <a:r>
                        <a:rPr b="0" i="0" lang="es-ES" sz="1600" u="none" cap="none" strike="noStrike">
                          <a:solidFill>
                            <a:srgbClr val="F2F2F2"/>
                          </a:solidFill>
                          <a:latin typeface="Verdana"/>
                          <a:ea typeface="Verdana"/>
                          <a:cs typeface="Verdana"/>
                          <a:sym typeface="Verdana"/>
                        </a:rPr>
                        <a:t>Cierre</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F3B78"/>
                    </a:solidFill>
                  </a:tcPr>
                </a:tc>
                <a:tc vMerge="1"/>
              </a:tr>
              <a:tr h="280725">
                <a:tc vMerge="1"/>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3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1 semana</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Mes 2</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Mes 4</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Mes 6...</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a:txBody>
                    <a:bodyPr/>
                    <a:lstStyle/>
                    <a:p>
                      <a:pPr indent="0" lvl="0" marL="0" marR="0" rtl="0" algn="ctr">
                        <a:lnSpc>
                          <a:spcPct val="100000"/>
                        </a:lnSpc>
                        <a:spcBef>
                          <a:spcPts val="0"/>
                        </a:spcBef>
                        <a:spcAft>
                          <a:spcPts val="0"/>
                        </a:spcAft>
                        <a:buClr>
                          <a:srgbClr val="F2F2F2"/>
                        </a:buClr>
                        <a:buSzPts val="1100"/>
                        <a:buFont typeface="Verdana"/>
                        <a:buNone/>
                      </a:pPr>
                      <a:r>
                        <a:rPr b="0" i="0" lang="es-ES" sz="1100" u="none" cap="none" strike="noStrike">
                          <a:solidFill>
                            <a:srgbClr val="F2F2F2"/>
                          </a:solidFill>
                          <a:latin typeface="Verdana"/>
                          <a:ea typeface="Verdana"/>
                          <a:cs typeface="Verdana"/>
                          <a:sym typeface="Verdana"/>
                        </a:rPr>
                        <a:t>2 semanas</a:t>
                      </a:r>
                      <a:endParaRPr/>
                    </a:p>
                  </a:txBody>
                  <a:tcPr marT="45725" marB="45725" marR="57150" marL="5715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12700">
                      <a:solidFill>
                        <a:srgbClr val="7F7F7F"/>
                      </a:solidFill>
                      <a:prstDash val="solid"/>
                      <a:round/>
                      <a:headEnd len="sm" w="sm" type="none"/>
                      <a:tailEnd len="sm" w="sm" type="none"/>
                    </a:lnB>
                    <a:solidFill>
                      <a:srgbClr val="CF3B78"/>
                    </a:solidFill>
                  </a:tcPr>
                </a:tc>
                <a:tc vMerge="1"/>
              </a:tr>
              <a:tr h="751975">
                <a:tc>
                  <a:txBody>
                    <a:bodyPr/>
                    <a:lstStyle/>
                    <a:p>
                      <a:pPr indent="0" lvl="0" marL="0" marR="0" rtl="0" algn="l">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CORRESPONSABILIDAD</a:t>
                      </a:r>
                      <a:endParaRPr sz="1800" u="none" cap="none" strike="noStrike"/>
                    </a:p>
                  </a:txBody>
                  <a:tcPr marT="0" marB="0" marR="0" marL="0">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Elaboración de la Ruta de la Corresponsabilidad:</a:t>
                      </a:r>
                      <a:br>
                        <a:rPr b="0" i="0" lang="es-ES" sz="1400" u="none" cap="none" strike="noStrike">
                          <a:solidFill>
                            <a:srgbClr val="828282"/>
                          </a:solidFill>
                          <a:latin typeface="Arial"/>
                          <a:ea typeface="Arial"/>
                          <a:cs typeface="Arial"/>
                          <a:sym typeface="Arial"/>
                        </a:rPr>
                      </a:br>
                      <a:r>
                        <a:rPr b="0" i="0" lang="es-ES" sz="1400" u="none" cap="none" strike="noStrike">
                          <a:solidFill>
                            <a:srgbClr val="828282"/>
                          </a:solidFill>
                          <a:highlight>
                            <a:srgbClr val="C0C0C0"/>
                          </a:highlight>
                          <a:latin typeface="Arial"/>
                          <a:ea typeface="Arial"/>
                          <a:cs typeface="Arial"/>
                          <a:sym typeface="Arial"/>
                        </a:rPr>
                        <a:t>rutas de intervención, apropiación territorial, proyectos integradores populares...</a:t>
                      </a:r>
                      <a:endParaRPr b="0" i="0" sz="1400" u="none" cap="none" strike="noStrike">
                        <a:solidFill>
                          <a:srgbClr val="828282"/>
                        </a:solidFill>
                        <a:highlight>
                          <a:srgbClr val="C0C0C0"/>
                        </a:highlight>
                        <a:latin typeface="Arial"/>
                        <a:ea typeface="Arial"/>
                        <a:cs typeface="Arial"/>
                        <a:sym typeface="Arial"/>
                      </a:endParaRPr>
                    </a:p>
                  </a:txBody>
                  <a:tcPr marT="0" marB="0" marR="0" marL="0">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rgbClr val="828282"/>
                        </a:solidFill>
                        <a:latin typeface="Arial"/>
                        <a:ea typeface="Arial"/>
                        <a:cs typeface="Arial"/>
                        <a:sym typeface="Arial"/>
                      </a:endParaRPr>
                    </a:p>
                  </a:txBody>
                  <a:tcPr marT="45725" marB="45725" marR="57150" marL="5715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Intercambio de Experiencias</a:t>
                      </a:r>
                      <a:endParaRPr sz="1800" u="none" cap="none" strike="noStrike"/>
                    </a:p>
                  </a:txBody>
                  <a:tcPr marT="45725" marB="45725" marR="57150" marL="5715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Intercambio de Experiencias</a:t>
                      </a:r>
                      <a:endParaRPr sz="1800" u="none" cap="none" strike="noStrike"/>
                    </a:p>
                  </a:txBody>
                  <a:tcPr marT="45725" marB="45725" marR="57150" marL="5715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Intercambio de Experiencias</a:t>
                      </a:r>
                      <a:endParaRPr sz="1800" u="none" cap="none" strike="noStrike"/>
                    </a:p>
                  </a:txBody>
                  <a:tcPr marT="45725" marB="45725" marR="57150" marL="5715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Acción comunitaria</a:t>
                      </a:r>
                      <a:endParaRPr/>
                    </a:p>
                  </a:txBody>
                  <a:tcPr marT="45725" marB="45725" marR="57150" marL="5715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Ruta de corresponsabilidad x grupo</a:t>
                      </a:r>
                      <a:endParaRPr/>
                    </a:p>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rgbClr val="828282"/>
                        </a:solidFill>
                        <a:latin typeface="Arial"/>
                        <a:ea typeface="Arial"/>
                        <a:cs typeface="Arial"/>
                        <a:sym typeface="Arial"/>
                      </a:endParaRPr>
                    </a:p>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Compromiso de Corresponsabilidad</a:t>
                      </a:r>
                      <a:br>
                        <a:rPr b="0" i="0" lang="es-ES" sz="1400" u="none" cap="none" strike="noStrike">
                          <a:solidFill>
                            <a:srgbClr val="828282"/>
                          </a:solidFill>
                          <a:latin typeface="Arial"/>
                          <a:ea typeface="Arial"/>
                          <a:cs typeface="Arial"/>
                          <a:sym typeface="Arial"/>
                        </a:rPr>
                      </a:br>
                      <a:r>
                        <a:rPr b="0" i="0" lang="es-ES" sz="1400" u="none" cap="none" strike="noStrike">
                          <a:solidFill>
                            <a:srgbClr val="828282"/>
                          </a:solidFill>
                          <a:latin typeface="Arial"/>
                          <a:ea typeface="Arial"/>
                          <a:cs typeface="Arial"/>
                          <a:sym typeface="Arial"/>
                        </a:rPr>
                        <a:t>(individual)</a:t>
                      </a:r>
                      <a:endParaRPr/>
                    </a:p>
                    <a:p>
                      <a:pPr indent="0" lvl="0" marL="0" marR="0" rtl="0" algn="l">
                        <a:lnSpc>
                          <a:spcPct val="100000"/>
                        </a:lnSpc>
                        <a:spcBef>
                          <a:spcPts val="0"/>
                        </a:spcBef>
                        <a:spcAft>
                          <a:spcPts val="0"/>
                        </a:spcAft>
                        <a:buClr>
                          <a:schemeClr val="dk1"/>
                        </a:buClr>
                        <a:buSzPts val="1400"/>
                        <a:buFont typeface="Helvetica Neue"/>
                        <a:buNone/>
                      </a:pPr>
                      <a:r>
                        <a:t/>
                      </a:r>
                      <a:endParaRPr b="0" i="0" sz="1400" u="none" cap="none" strike="noStrike">
                        <a:solidFill>
                          <a:srgbClr val="828282"/>
                        </a:solidFill>
                        <a:latin typeface="Arial"/>
                        <a:ea typeface="Arial"/>
                        <a:cs typeface="Arial"/>
                        <a:sym typeface="Arial"/>
                      </a:endParaRPr>
                    </a:p>
                    <a:p>
                      <a:pPr indent="0" lvl="0" marL="0" marR="0" rtl="0" algn="l">
                        <a:lnSpc>
                          <a:spcPct val="100000"/>
                        </a:lnSpc>
                        <a:spcBef>
                          <a:spcPts val="0"/>
                        </a:spcBef>
                        <a:spcAft>
                          <a:spcPts val="0"/>
                        </a:spcAft>
                        <a:buClr>
                          <a:srgbClr val="828282"/>
                        </a:buClr>
                        <a:buSzPts val="1400"/>
                        <a:buFont typeface="Arial"/>
                        <a:buNone/>
                      </a:pPr>
                      <a:r>
                        <a:rPr b="0" i="0" lang="es-ES" sz="1400" u="none" cap="none" strike="noStrike">
                          <a:solidFill>
                            <a:srgbClr val="828282"/>
                          </a:solidFill>
                          <a:latin typeface="Arial"/>
                          <a:ea typeface="Arial"/>
                          <a:cs typeface="Arial"/>
                          <a:sym typeface="Arial"/>
                        </a:rPr>
                        <a:t>Informe mensual</a:t>
                      </a:r>
                      <a:endParaRPr/>
                    </a:p>
                  </a:txBody>
                  <a:tcPr marT="45725" marB="45725" marR="57150" marL="5715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chemeClr val="lt1"/>
                    </a:solidFill>
                  </a:tcPr>
                </a:tc>
              </a:tr>
            </a:tbl>
          </a:graphicData>
        </a:graphic>
      </p:graphicFrame>
      <p:sp>
        <p:nvSpPr>
          <p:cNvPr id="208" name="Google Shape;208;p13"/>
          <p:cNvSpPr txBox="1"/>
          <p:nvPr/>
        </p:nvSpPr>
        <p:spPr>
          <a:xfrm>
            <a:off x="3438583" y="256860"/>
            <a:ext cx="59382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CF3B78"/>
                </a:solidFill>
                <a:latin typeface="Verdana"/>
                <a:ea typeface="Verdana"/>
                <a:cs typeface="Verdana"/>
                <a:sym typeface="Verdana"/>
              </a:rPr>
              <a:t>Fase 2: </a:t>
            </a:r>
            <a:r>
              <a:rPr b="1" lang="es-ES" sz="3300">
                <a:solidFill>
                  <a:srgbClr val="CF3B78"/>
                </a:solidFill>
                <a:latin typeface="Verdana"/>
                <a:ea typeface="Verdana"/>
                <a:cs typeface="Verdana"/>
                <a:sym typeface="Verdana"/>
              </a:rPr>
              <a:t>Enrutamiento</a:t>
            </a:r>
            <a:endParaRPr b="1" sz="3600">
              <a:solidFill>
                <a:srgbClr val="CF3B78"/>
              </a:solidFill>
              <a:latin typeface="Verdana"/>
              <a:ea typeface="Verdana"/>
              <a:cs typeface="Verdana"/>
              <a:sym typeface="Verdana"/>
            </a:endParaRPr>
          </a:p>
        </p:txBody>
      </p:sp>
      <p:sp>
        <p:nvSpPr>
          <p:cNvPr id="209" name="Google Shape;209;p13"/>
          <p:cNvSpPr txBox="1"/>
          <p:nvPr/>
        </p:nvSpPr>
        <p:spPr>
          <a:xfrm>
            <a:off x="482600" y="1219200"/>
            <a:ext cx="11252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rgbClr val="A6A6A6"/>
                </a:solidFill>
                <a:latin typeface="Verdana"/>
                <a:ea typeface="Verdana"/>
                <a:cs typeface="Verdana"/>
                <a:sym typeface="Verdana"/>
              </a:rPr>
              <a:t>Así mismo se proyecta la siguiente estructura con el fin de mejorar el desarrollo de la fase 2 del componente. La propuesta es comenzar implementando esta estructura con el grupo B.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4"/>
          <p:cNvPicPr preferRelativeResize="0"/>
          <p:nvPr/>
        </p:nvPicPr>
        <p:blipFill rotWithShape="1">
          <a:blip r:embed="rId3">
            <a:alphaModFix/>
          </a:blip>
          <a:srcRect b="0" l="0" r="0" t="0"/>
          <a:stretch/>
        </p:blipFill>
        <p:spPr>
          <a:xfrm>
            <a:off x="6102887" y="3611453"/>
            <a:ext cx="5468173" cy="4114800"/>
          </a:xfrm>
          <a:prstGeom prst="rect">
            <a:avLst/>
          </a:prstGeom>
          <a:noFill/>
          <a:ln>
            <a:noFill/>
          </a:ln>
        </p:spPr>
      </p:pic>
      <p:pic>
        <p:nvPicPr>
          <p:cNvPr descr="Imagen que contiene persona, exterior, gente, niño&#10;&#10;Descripción generada automáticamente" id="215" name="Google Shape;215;p14"/>
          <p:cNvPicPr preferRelativeResize="0"/>
          <p:nvPr/>
        </p:nvPicPr>
        <p:blipFill rotWithShape="1">
          <a:blip r:embed="rId4">
            <a:alphaModFix/>
          </a:blip>
          <a:srcRect b="0" l="0" r="0" t="0"/>
          <a:stretch/>
        </p:blipFill>
        <p:spPr>
          <a:xfrm>
            <a:off x="8956521" y="-170543"/>
            <a:ext cx="3096387" cy="4114800"/>
          </a:xfrm>
          <a:prstGeom prst="rect">
            <a:avLst/>
          </a:prstGeom>
          <a:noFill/>
          <a:ln>
            <a:noFill/>
          </a:ln>
        </p:spPr>
      </p:pic>
      <p:pic>
        <p:nvPicPr>
          <p:cNvPr descr="Un grupo de personas en un evento&#10;&#10;Descripción generada automáticamente" id="216" name="Google Shape;216;p14"/>
          <p:cNvPicPr preferRelativeResize="0"/>
          <p:nvPr/>
        </p:nvPicPr>
        <p:blipFill rotWithShape="1">
          <a:blip r:embed="rId5">
            <a:alphaModFix/>
          </a:blip>
          <a:srcRect b="0" l="0" r="0" t="0"/>
          <a:stretch/>
        </p:blipFill>
        <p:spPr>
          <a:xfrm>
            <a:off x="5863677" y="-511150"/>
            <a:ext cx="3096387" cy="4114800"/>
          </a:xfrm>
          <a:prstGeom prst="rect">
            <a:avLst/>
          </a:prstGeom>
          <a:noFill/>
          <a:ln>
            <a:noFill/>
          </a:ln>
        </p:spPr>
      </p:pic>
      <p:pic>
        <p:nvPicPr>
          <p:cNvPr descr="Un grupo de personas con instrumentos musicales en la calle&#10;&#10;Descripción generada automáticamente" id="217" name="Google Shape;217;p14"/>
          <p:cNvPicPr preferRelativeResize="0"/>
          <p:nvPr/>
        </p:nvPicPr>
        <p:blipFill rotWithShape="1">
          <a:blip r:embed="rId6">
            <a:alphaModFix/>
          </a:blip>
          <a:srcRect b="0" l="0" r="0" t="0"/>
          <a:stretch/>
        </p:blipFill>
        <p:spPr>
          <a:xfrm>
            <a:off x="306512" y="1370915"/>
            <a:ext cx="5486400"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nvSpPr>
        <p:spPr>
          <a:xfrm>
            <a:off x="1524000" y="2012893"/>
            <a:ext cx="9144000" cy="2387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F3B78"/>
              </a:buClr>
              <a:buSzPts val="3300"/>
              <a:buFont typeface="Verdana"/>
              <a:buNone/>
            </a:pPr>
            <a:r>
              <a:rPr b="1" lang="es-ES" sz="3300">
                <a:solidFill>
                  <a:srgbClr val="CF3B78"/>
                </a:solidFill>
                <a:latin typeface="Verdana"/>
                <a:ea typeface="Verdana"/>
                <a:cs typeface="Verdana"/>
                <a:sym typeface="Verdana"/>
              </a:rPr>
              <a:t>Acciones estratégicas</a:t>
            </a:r>
            <a:br>
              <a:rPr b="1" lang="es-ES" sz="3300">
                <a:solidFill>
                  <a:srgbClr val="CF3B78"/>
                </a:solidFill>
                <a:latin typeface="Verdana"/>
                <a:ea typeface="Verdana"/>
                <a:cs typeface="Verdana"/>
                <a:sym typeface="Verdana"/>
              </a:rPr>
            </a:br>
            <a:r>
              <a:rPr b="1" lang="es-ES" sz="3300">
                <a:solidFill>
                  <a:srgbClr val="CF3B78"/>
                </a:solidFill>
                <a:latin typeface="Verdana"/>
                <a:ea typeface="Verdana"/>
                <a:cs typeface="Verdana"/>
                <a:sym typeface="Verdana"/>
              </a:rPr>
              <a:t>grupo B</a:t>
            </a:r>
            <a:endParaRPr sz="4400">
              <a:solidFill>
                <a:schemeClr val="dk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838200" y="1619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F3B78"/>
              </a:buClr>
              <a:buSzPts val="4000"/>
              <a:buFont typeface="Verdana"/>
              <a:buNone/>
            </a:pPr>
            <a:r>
              <a:rPr b="1" lang="es-ES" sz="4000">
                <a:solidFill>
                  <a:srgbClr val="CF3B78"/>
                </a:solidFill>
                <a:latin typeface="Verdana"/>
                <a:ea typeface="Verdana"/>
                <a:cs typeface="Verdana"/>
                <a:sym typeface="Verdana"/>
              </a:rPr>
              <a:t>Fortalecimiento de las líneas estratégicas</a:t>
            </a:r>
            <a:endParaRPr/>
          </a:p>
        </p:txBody>
      </p:sp>
      <p:sp>
        <p:nvSpPr>
          <p:cNvPr id="228" name="Google Shape;228;p16"/>
          <p:cNvSpPr txBox="1"/>
          <p:nvPr>
            <p:ph idx="1" type="body"/>
          </p:nvPr>
        </p:nvSpPr>
        <p:spPr>
          <a:xfrm>
            <a:off x="482600" y="1711325"/>
            <a:ext cx="11226800" cy="48466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828282"/>
              </a:buClr>
              <a:buSzPts val="1600"/>
              <a:buNone/>
            </a:pPr>
            <a:r>
              <a:rPr lang="es-ES" sz="1600">
                <a:solidFill>
                  <a:srgbClr val="828282"/>
                </a:solidFill>
                <a:latin typeface="Arial"/>
                <a:ea typeface="Arial"/>
                <a:cs typeface="Arial"/>
                <a:sym typeface="Arial"/>
              </a:rPr>
              <a:t>Por medio de prestar atención al ejercicio de sistematización de los PPC (fase 1) y de las Rutas de Corresponsabilidad propuestas para la fase 2 se quiere iniciar un proceso de fortalecimiento de las líneas estratégicas. </a:t>
            </a:r>
            <a:endParaRPr/>
          </a:p>
          <a:p>
            <a:pPr indent="0" lvl="0" marL="0" rtl="0" algn="just">
              <a:lnSpc>
                <a:spcPct val="90000"/>
              </a:lnSpc>
              <a:spcBef>
                <a:spcPts val="1000"/>
              </a:spcBef>
              <a:spcAft>
                <a:spcPts val="0"/>
              </a:spcAft>
              <a:buClr>
                <a:srgbClr val="828282"/>
              </a:buClr>
              <a:buSzPts val="1600"/>
              <a:buNone/>
            </a:pPr>
            <a:r>
              <a:rPr lang="es-ES" sz="1600">
                <a:solidFill>
                  <a:srgbClr val="828282"/>
                </a:solidFill>
                <a:latin typeface="Arial"/>
                <a:ea typeface="Arial"/>
                <a:cs typeface="Arial"/>
                <a:sym typeface="Arial"/>
              </a:rPr>
              <a:t>Este fortalecimiento se contempla en dos vías, la generación de cajas de herramientas con referentes, conceptos e información útil, así como la realización de gestiones específicas.</a:t>
            </a:r>
            <a:endParaRPr/>
          </a:p>
          <a:p>
            <a:pPr indent="0" lvl="0" marL="0" rtl="0" algn="just">
              <a:lnSpc>
                <a:spcPct val="90000"/>
              </a:lnSpc>
              <a:spcBef>
                <a:spcPts val="1000"/>
              </a:spcBef>
              <a:spcAft>
                <a:spcPts val="0"/>
              </a:spcAft>
              <a:buClr>
                <a:schemeClr val="dk1"/>
              </a:buClr>
              <a:buSzPts val="2800"/>
              <a:buNone/>
            </a:pPr>
            <a:r>
              <a:t/>
            </a:r>
            <a:endParaRPr/>
          </a:p>
        </p:txBody>
      </p:sp>
      <p:sp>
        <p:nvSpPr>
          <p:cNvPr id="229" name="Google Shape;229;p16"/>
          <p:cNvSpPr/>
          <p:nvPr/>
        </p:nvSpPr>
        <p:spPr>
          <a:xfrm>
            <a:off x="647700" y="2759917"/>
            <a:ext cx="11061700" cy="13636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CF3B78"/>
              </a:buClr>
              <a:buSzPts val="4000"/>
              <a:buFont typeface="Verdana"/>
              <a:buNone/>
            </a:pPr>
            <a:r>
              <a:rPr b="1" lang="es-ES" sz="4000">
                <a:solidFill>
                  <a:srgbClr val="CF3B78"/>
                </a:solidFill>
                <a:latin typeface="Verdana"/>
                <a:ea typeface="Verdana"/>
                <a:cs typeface="Verdana"/>
                <a:sym typeface="Verdana"/>
              </a:rPr>
              <a:t>Generación de cajas de herramientas</a:t>
            </a:r>
            <a:endParaRPr/>
          </a:p>
        </p:txBody>
      </p:sp>
      <p:sp>
        <p:nvSpPr>
          <p:cNvPr id="230" name="Google Shape;230;p16"/>
          <p:cNvSpPr/>
          <p:nvPr/>
        </p:nvSpPr>
        <p:spPr>
          <a:xfrm>
            <a:off x="850900" y="3922196"/>
            <a:ext cx="10515600" cy="4351338"/>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828282"/>
              </a:buClr>
              <a:buSzPts val="1800"/>
              <a:buFont typeface="Arial"/>
              <a:buNone/>
            </a:pPr>
            <a:r>
              <a:rPr lang="es-ES" sz="1800">
                <a:solidFill>
                  <a:srgbClr val="828282"/>
                </a:solidFill>
                <a:latin typeface="Verdana"/>
                <a:ea typeface="Verdana"/>
                <a:cs typeface="Verdana"/>
                <a:sym typeface="Verdana"/>
              </a:rPr>
              <a:t>Líneas estratégicas</a:t>
            </a:r>
            <a:endParaRPr sz="1800">
              <a:solidFill>
                <a:srgbClr val="828282"/>
              </a:solidFill>
              <a:latin typeface="Verdana"/>
              <a:ea typeface="Verdana"/>
              <a:cs typeface="Verdana"/>
              <a:sym typeface="Verdana"/>
            </a:endParaRPr>
          </a:p>
          <a:p>
            <a:pPr indent="0" lvl="0" marL="0" marR="0" rtl="0" algn="ctr">
              <a:lnSpc>
                <a:spcPct val="90000"/>
              </a:lnSpc>
              <a:spcBef>
                <a:spcPts val="1000"/>
              </a:spcBef>
              <a:spcAft>
                <a:spcPts val="0"/>
              </a:spcAft>
              <a:buClr>
                <a:srgbClr val="828282"/>
              </a:buClr>
              <a:buSzPts val="1800"/>
              <a:buFont typeface="Arial"/>
              <a:buNone/>
            </a:pPr>
            <a:r>
              <a:rPr lang="es-ES" sz="1800">
                <a:solidFill>
                  <a:srgbClr val="828282"/>
                </a:solidFill>
                <a:latin typeface="Verdana"/>
                <a:ea typeface="Verdana"/>
                <a:cs typeface="Verdana"/>
                <a:sym typeface="Verdana"/>
              </a:rPr>
              <a:t>Trabajo colaborativo</a:t>
            </a:r>
            <a:endParaRPr/>
          </a:p>
          <a:p>
            <a:pPr indent="0" lvl="0" marL="0" marR="0" rtl="0" algn="ctr">
              <a:lnSpc>
                <a:spcPct val="90000"/>
              </a:lnSpc>
              <a:spcBef>
                <a:spcPts val="1000"/>
              </a:spcBef>
              <a:spcAft>
                <a:spcPts val="0"/>
              </a:spcAft>
              <a:buClr>
                <a:srgbClr val="828282"/>
              </a:buClr>
              <a:buSzPts val="1800"/>
              <a:buFont typeface="Arial"/>
              <a:buNone/>
            </a:pPr>
            <a:r>
              <a:rPr lang="es-ES" sz="1800">
                <a:solidFill>
                  <a:srgbClr val="828282"/>
                </a:solidFill>
                <a:latin typeface="Verdana"/>
                <a:ea typeface="Verdana"/>
                <a:cs typeface="Verdana"/>
                <a:sym typeface="Verdana"/>
              </a:rPr>
              <a:t>Proyectos</a:t>
            </a:r>
            <a:endParaRPr/>
          </a:p>
          <a:p>
            <a:pPr indent="0" lvl="0" marL="0" marR="0" rtl="0" algn="ctr">
              <a:lnSpc>
                <a:spcPct val="90000"/>
              </a:lnSpc>
              <a:spcBef>
                <a:spcPts val="1000"/>
              </a:spcBef>
              <a:spcAft>
                <a:spcPts val="0"/>
              </a:spcAft>
              <a:buClr>
                <a:srgbClr val="828282"/>
              </a:buClr>
              <a:buSzPts val="1800"/>
              <a:buFont typeface="Arial"/>
              <a:buNone/>
            </a:pPr>
            <a:r>
              <a:rPr lang="es-ES" sz="1800">
                <a:solidFill>
                  <a:srgbClr val="828282"/>
                </a:solidFill>
                <a:latin typeface="Verdana"/>
                <a:ea typeface="Verdana"/>
                <a:cs typeface="Verdana"/>
                <a:sym typeface="Verdana"/>
              </a:rPr>
              <a:t>Cartografía social</a:t>
            </a:r>
            <a:endParaRPr/>
          </a:p>
          <a:p>
            <a:pPr indent="0" lvl="0" marL="0" marR="0" rtl="0" algn="ctr">
              <a:lnSpc>
                <a:spcPct val="90000"/>
              </a:lnSpc>
              <a:spcBef>
                <a:spcPts val="1000"/>
              </a:spcBef>
              <a:spcAft>
                <a:spcPts val="0"/>
              </a:spcAft>
              <a:buClr>
                <a:srgbClr val="828282"/>
              </a:buClr>
              <a:buSzPts val="1800"/>
              <a:buFont typeface="Arial"/>
              <a:buNone/>
            </a:pPr>
            <a:r>
              <a:rPr lang="es-ES" sz="1800">
                <a:solidFill>
                  <a:srgbClr val="828282"/>
                </a:solidFill>
                <a:latin typeface="Verdana"/>
                <a:ea typeface="Verdana"/>
                <a:cs typeface="Verdana"/>
                <a:sym typeface="Verdana"/>
              </a:rPr>
              <a:t>Otras</a:t>
            </a:r>
            <a:br>
              <a:rPr lang="es-ES" sz="1800">
                <a:solidFill>
                  <a:srgbClr val="828282"/>
                </a:solidFill>
                <a:latin typeface="Verdana"/>
                <a:ea typeface="Verdana"/>
                <a:cs typeface="Verdana"/>
                <a:sym typeface="Verdana"/>
              </a:rPr>
            </a:br>
            <a:endParaRPr sz="1800">
              <a:solidFill>
                <a:srgbClr val="828282"/>
              </a:solidFill>
              <a:latin typeface="Verdana"/>
              <a:ea typeface="Verdana"/>
              <a:cs typeface="Verdana"/>
              <a:sym typeface="Verdana"/>
            </a:endParaRPr>
          </a:p>
          <a:p>
            <a:pPr indent="0" lvl="0" marL="0" marR="0" rtl="0" algn="ctr">
              <a:lnSpc>
                <a:spcPct val="90000"/>
              </a:lnSpc>
              <a:spcBef>
                <a:spcPts val="1000"/>
              </a:spcBef>
              <a:spcAft>
                <a:spcPts val="0"/>
              </a:spcAft>
              <a:buClr>
                <a:srgbClr val="1F3762"/>
              </a:buClr>
              <a:buSzPts val="1400"/>
              <a:buFont typeface="Arial"/>
              <a:buNone/>
            </a:pPr>
            <a:r>
              <a:rPr lang="es-ES" sz="1400" u="sng">
                <a:solidFill>
                  <a:srgbClr val="1F3762"/>
                </a:solidFill>
                <a:latin typeface="Verdana"/>
                <a:ea typeface="Verdana"/>
                <a:cs typeface="Verdana"/>
                <a:sym typeface="Verdana"/>
                <a:hlinkClick r:id="rId3">
                  <a:extLst>
                    <a:ext uri="{A12FA001-AC4F-418D-AE19-62706E023703}">
                      <ahyp:hlinkClr val="tx"/>
                    </a:ext>
                  </a:extLst>
                </a:hlinkClick>
              </a:rPr>
              <a:t>https://drive.google.com/drive/folders/1bYS_daPA8k7qn4uYR3SVFo9N3NRESRJC?usp=sharing</a:t>
            </a:r>
            <a:endParaRPr/>
          </a:p>
          <a:p>
            <a:pPr indent="0" lvl="0" marL="0" marR="0" rtl="0" algn="ctr">
              <a:lnSpc>
                <a:spcPct val="90000"/>
              </a:lnSpc>
              <a:spcBef>
                <a:spcPts val="1000"/>
              </a:spcBef>
              <a:spcAft>
                <a:spcPts val="0"/>
              </a:spcAft>
              <a:buClr>
                <a:schemeClr val="dk1"/>
              </a:buClr>
              <a:buSzPts val="1400"/>
              <a:buFont typeface="Arial"/>
              <a:buNone/>
            </a:pPr>
            <a:r>
              <a:t/>
            </a:r>
            <a:endParaRPr sz="1400">
              <a:solidFill>
                <a:srgbClr val="828282"/>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nvSpPr>
        <p:spPr>
          <a:xfrm>
            <a:off x="439394" y="386002"/>
            <a:ext cx="1112538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600">
                <a:solidFill>
                  <a:srgbClr val="CF3B78"/>
                </a:solidFill>
                <a:latin typeface="Verdana"/>
                <a:ea typeface="Verdana"/>
                <a:cs typeface="Verdana"/>
                <a:sym typeface="Verdana"/>
              </a:rPr>
              <a:t>Fase 1: </a:t>
            </a:r>
            <a:endParaRPr/>
          </a:p>
        </p:txBody>
      </p:sp>
      <p:sp>
        <p:nvSpPr>
          <p:cNvPr id="236" name="Google Shape;236;p17"/>
          <p:cNvSpPr txBox="1"/>
          <p:nvPr/>
        </p:nvSpPr>
        <p:spPr>
          <a:xfrm>
            <a:off x="444500" y="1714500"/>
            <a:ext cx="11303100" cy="4414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s-ES" sz="1400">
                <a:solidFill>
                  <a:srgbClr val="A5A5A5"/>
                </a:solidFill>
                <a:latin typeface="Verdana"/>
                <a:ea typeface="Verdana"/>
                <a:cs typeface="Verdana"/>
                <a:sym typeface="Verdana"/>
              </a:rPr>
              <a:t>Las acciones que se proponen para el cierre de la fase 1 son las siguientes:</a:t>
            </a:r>
            <a:endParaRPr/>
          </a:p>
          <a:p>
            <a:pPr indent="0" lvl="0" marL="0" marR="0" rtl="0" algn="l">
              <a:lnSpc>
                <a:spcPct val="90000"/>
              </a:lnSpc>
              <a:spcBef>
                <a:spcPts val="0"/>
              </a:spcBef>
              <a:spcAft>
                <a:spcPts val="0"/>
              </a:spcAft>
              <a:buNone/>
            </a:pPr>
            <a:r>
              <a:t/>
            </a:r>
            <a:endParaRPr b="1" sz="1400">
              <a:solidFill>
                <a:srgbClr val="A5A5A5"/>
              </a:solidFill>
              <a:latin typeface="Verdana"/>
              <a:ea typeface="Verdana"/>
              <a:cs typeface="Verdana"/>
              <a:sym typeface="Verdana"/>
            </a:endParaRPr>
          </a:p>
          <a:p>
            <a:pPr indent="-342900" lvl="0" marL="342900" marR="0" rtl="0" algn="l">
              <a:lnSpc>
                <a:spcPct val="90000"/>
              </a:lnSpc>
              <a:spcBef>
                <a:spcPts val="0"/>
              </a:spcBef>
              <a:spcAft>
                <a:spcPts val="0"/>
              </a:spcAft>
              <a:buClr>
                <a:srgbClr val="A5A5A5"/>
              </a:buClr>
              <a:buSzPts val="1400"/>
              <a:buFont typeface="Verdana"/>
              <a:buAutoNum type="arabicPeriod"/>
            </a:pPr>
            <a:r>
              <a:rPr b="1" lang="es-ES" sz="1400">
                <a:solidFill>
                  <a:srgbClr val="A5A5A5"/>
                </a:solidFill>
                <a:latin typeface="Verdana"/>
                <a:ea typeface="Verdana"/>
                <a:cs typeface="Verdana"/>
                <a:sym typeface="Verdana"/>
              </a:rPr>
              <a:t>Proyectos Pedagógicos Comunitarios (PPC): </a:t>
            </a:r>
            <a:br>
              <a:rPr b="1" lang="es-ES" sz="1400">
                <a:solidFill>
                  <a:srgbClr val="A5A5A5"/>
                </a:solidFill>
                <a:latin typeface="Verdana"/>
                <a:ea typeface="Verdana"/>
                <a:cs typeface="Verdana"/>
                <a:sym typeface="Verdana"/>
              </a:rPr>
            </a:br>
            <a:br>
              <a:rPr b="1" lang="es-ES" sz="1400">
                <a:solidFill>
                  <a:schemeClr val="dk1"/>
                </a:solidFill>
                <a:latin typeface="Verdana"/>
                <a:ea typeface="Verdana"/>
                <a:cs typeface="Verdana"/>
                <a:sym typeface="Verdana"/>
              </a:rPr>
            </a:br>
            <a:r>
              <a:rPr lang="es-ES" sz="1400">
                <a:solidFill>
                  <a:srgbClr val="A5A5A5"/>
                </a:solidFill>
                <a:latin typeface="Verdana"/>
                <a:ea typeface="Verdana"/>
                <a:cs typeface="Verdana"/>
                <a:sym typeface="Verdana"/>
              </a:rPr>
              <a:t>Realizar una sesión de trabajo con las y los jóvenes para que, por grupos, realicen la sistematización de los proyectos. Este espacio se puede aprovechar, si no se ha hecho, como espacio de socialización de los proyectos e iniciativas formuladas de cada grupo en el marco del componente de educación.</a:t>
            </a:r>
            <a:br>
              <a:rPr lang="es-ES" sz="1400">
                <a:solidFill>
                  <a:srgbClr val="A5A5A5"/>
                </a:solidFill>
                <a:latin typeface="Verdana"/>
                <a:ea typeface="Verdana"/>
                <a:cs typeface="Verdana"/>
                <a:sym typeface="Verdana"/>
              </a:rPr>
            </a:br>
            <a:r>
              <a:rPr lang="es-ES" sz="1400">
                <a:solidFill>
                  <a:srgbClr val="A5A5A5"/>
                </a:solidFill>
                <a:latin typeface="Verdana"/>
                <a:ea typeface="Verdana"/>
                <a:cs typeface="Verdana"/>
                <a:sym typeface="Verdana"/>
              </a:rPr>
              <a:t> </a:t>
            </a:r>
            <a:br>
              <a:rPr lang="es-ES" sz="1400">
                <a:solidFill>
                  <a:schemeClr val="dk1"/>
                </a:solidFill>
                <a:latin typeface="Verdana"/>
                <a:ea typeface="Verdana"/>
                <a:cs typeface="Verdana"/>
                <a:sym typeface="Verdana"/>
              </a:rPr>
            </a:br>
            <a:r>
              <a:rPr lang="es-ES" sz="1400">
                <a:solidFill>
                  <a:srgbClr val="A5A5A5"/>
                </a:solidFill>
                <a:latin typeface="Verdana"/>
                <a:ea typeface="Verdana"/>
                <a:cs typeface="Verdana"/>
                <a:sym typeface="Verdana"/>
              </a:rPr>
              <a:t>(Los formatos de PPC se están cargando desde el componente de educación ya que es un producto de aprendizaje de este.)</a:t>
            </a:r>
            <a:br>
              <a:rPr lang="es-ES" sz="1400">
                <a:solidFill>
                  <a:srgbClr val="A5A5A5"/>
                </a:solidFill>
                <a:latin typeface="Verdana"/>
                <a:ea typeface="Verdana"/>
                <a:cs typeface="Verdana"/>
                <a:sym typeface="Verdana"/>
              </a:rPr>
            </a:br>
            <a:br>
              <a:rPr lang="es-ES" sz="1400">
                <a:solidFill>
                  <a:srgbClr val="A5A5A5"/>
                </a:solidFill>
                <a:latin typeface="Verdana"/>
                <a:ea typeface="Verdana"/>
                <a:cs typeface="Verdana"/>
                <a:sym typeface="Verdana"/>
              </a:rPr>
            </a:br>
            <a:r>
              <a:rPr lang="es-ES" sz="1400">
                <a:solidFill>
                  <a:srgbClr val="A5A5A5"/>
                </a:solidFill>
                <a:latin typeface="Verdana"/>
                <a:ea typeface="Verdana"/>
                <a:cs typeface="Verdana"/>
                <a:sym typeface="Verdana"/>
              </a:rPr>
              <a:t>Sin embargo los invitamos a cargarlos por medio de un instrumento de sistematización propio del componente. Esto permitirá tener un panorama global de los ppc, que puede ser filtrado por diferentes criterios como lineas estratégicas, municipios u otros para generar herramientas y aportar desde la gestión) </a:t>
            </a:r>
            <a:br>
              <a:rPr lang="es-ES" sz="1400">
                <a:solidFill>
                  <a:srgbClr val="A5A5A5"/>
                </a:solidFill>
                <a:latin typeface="Verdana"/>
                <a:ea typeface="Verdana"/>
                <a:cs typeface="Verdana"/>
                <a:sym typeface="Verdana"/>
              </a:rPr>
            </a:br>
            <a:br>
              <a:rPr lang="es-ES" sz="1400">
                <a:solidFill>
                  <a:schemeClr val="dk1"/>
                </a:solidFill>
                <a:latin typeface="Verdana"/>
                <a:ea typeface="Verdana"/>
                <a:cs typeface="Verdana"/>
                <a:sym typeface="Verdana"/>
              </a:rPr>
            </a:br>
            <a:r>
              <a:rPr lang="es-ES" sz="1400">
                <a:solidFill>
                  <a:srgbClr val="A5A5A5"/>
                </a:solidFill>
                <a:latin typeface="Verdana"/>
                <a:ea typeface="Verdana"/>
                <a:cs typeface="Verdana"/>
                <a:sym typeface="Verdana"/>
              </a:rPr>
              <a:t>--&gt; Formulario en línea</a:t>
            </a:r>
            <a:br>
              <a:rPr lang="es-ES" sz="1400">
                <a:solidFill>
                  <a:srgbClr val="A5A5A5"/>
                </a:solidFill>
                <a:latin typeface="Verdana"/>
                <a:ea typeface="Verdana"/>
                <a:cs typeface="Verdana"/>
                <a:sym typeface="Verdana"/>
              </a:rPr>
            </a:br>
            <a:r>
              <a:rPr lang="es-ES" sz="1400" u="sng">
                <a:solidFill>
                  <a:srgbClr val="1E4C76"/>
                </a:solidFill>
                <a:latin typeface="Verdana"/>
                <a:ea typeface="Verdana"/>
                <a:cs typeface="Verdana"/>
                <a:sym typeface="Verdana"/>
                <a:hlinkClick r:id="rId3">
                  <a:extLst>
                    <a:ext uri="{A12FA001-AC4F-418D-AE19-62706E023703}">
                      <ahyp:hlinkClr val="tx"/>
                    </a:ext>
                  </a:extLst>
                </a:hlinkClick>
              </a:rPr>
              <a:t>https://forms.office.com/r/XTCV63vxm5</a:t>
            </a:r>
            <a:br>
              <a:rPr lang="es-ES" sz="1400">
                <a:solidFill>
                  <a:schemeClr val="dk1"/>
                </a:solidFill>
                <a:latin typeface="Verdana"/>
                <a:ea typeface="Verdana"/>
                <a:cs typeface="Verdana"/>
                <a:sym typeface="Verdana"/>
              </a:rPr>
            </a:br>
            <a:br>
              <a:rPr lang="es-ES" sz="1400">
                <a:solidFill>
                  <a:schemeClr val="dk1"/>
                </a:solidFill>
                <a:latin typeface="Verdana"/>
                <a:ea typeface="Verdana"/>
                <a:cs typeface="Verdana"/>
                <a:sym typeface="Verdana"/>
              </a:rPr>
            </a:br>
            <a:r>
              <a:rPr lang="es-ES" sz="1400">
                <a:solidFill>
                  <a:srgbClr val="A5A5A5"/>
                </a:solidFill>
                <a:latin typeface="Verdana"/>
                <a:ea typeface="Verdana"/>
                <a:cs typeface="Verdana"/>
                <a:sym typeface="Verdana"/>
              </a:rPr>
              <a:t>--&gt; Versión para trabajar sin conexión</a:t>
            </a:r>
            <a:br>
              <a:rPr lang="es-ES" sz="1400">
                <a:solidFill>
                  <a:srgbClr val="A5A5A5"/>
                </a:solidFill>
                <a:latin typeface="Verdana"/>
                <a:ea typeface="Verdana"/>
                <a:cs typeface="Verdana"/>
                <a:sym typeface="Verdana"/>
              </a:rPr>
            </a:br>
            <a:r>
              <a:rPr lang="es-ES" u="sng">
                <a:solidFill>
                  <a:schemeClr val="hlink"/>
                </a:solidFill>
                <a:latin typeface="Verdana"/>
                <a:ea typeface="Verdana"/>
                <a:cs typeface="Verdana"/>
                <a:sym typeface="Verdana"/>
                <a:hlinkClick r:id="rId4"/>
              </a:rPr>
              <a:t>https://drive.google.com/file/d/1zRl6FRKH91C9NvP6XHprIqQwBubOtwaR/view?usp=drive_link</a:t>
            </a:r>
            <a:endParaRPr>
              <a:solidFill>
                <a:srgbClr val="A5A5A5"/>
              </a:solidFill>
              <a:latin typeface="Verdana"/>
              <a:ea typeface="Verdana"/>
              <a:cs typeface="Verdana"/>
              <a:sym typeface="Verdana"/>
            </a:endParaRPr>
          </a:p>
          <a:p>
            <a:pPr indent="0" lvl="0" marL="457200" marR="0" rtl="0" algn="l">
              <a:lnSpc>
                <a:spcPct val="90000"/>
              </a:lnSpc>
              <a:spcBef>
                <a:spcPts val="0"/>
              </a:spcBef>
              <a:spcAft>
                <a:spcPts val="0"/>
              </a:spcAft>
              <a:buNone/>
            </a:pPr>
            <a:r>
              <a:t/>
            </a:r>
            <a:endParaRPr sz="1800">
              <a:solidFill>
                <a:srgbClr val="A5A5A5"/>
              </a:solidFill>
              <a:latin typeface="Helvetica Neue"/>
              <a:ea typeface="Helvetica Neue"/>
              <a:cs typeface="Helvetica Neue"/>
              <a:sym typeface="Helvetica Neue"/>
            </a:endParaRPr>
          </a:p>
          <a:p>
            <a:pPr indent="-254000" lvl="0" marL="342900" marR="0" rtl="0" algn="l">
              <a:lnSpc>
                <a:spcPct val="90000"/>
              </a:lnSpc>
              <a:spcBef>
                <a:spcPts val="0"/>
              </a:spcBef>
              <a:spcAft>
                <a:spcPts val="0"/>
              </a:spcAft>
              <a:buClr>
                <a:schemeClr val="dk1"/>
              </a:buClr>
              <a:buSzPts val="1400"/>
              <a:buFont typeface="Helvetica Neue"/>
              <a:buNone/>
            </a:pPr>
            <a:r>
              <a:t/>
            </a:r>
            <a:endParaRPr sz="14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nvSpPr>
        <p:spPr>
          <a:xfrm>
            <a:off x="439394" y="386002"/>
            <a:ext cx="1112538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600">
                <a:solidFill>
                  <a:srgbClr val="CF3B78"/>
                </a:solidFill>
                <a:latin typeface="Verdana"/>
                <a:ea typeface="Verdana"/>
                <a:cs typeface="Verdana"/>
                <a:sym typeface="Verdana"/>
              </a:rPr>
              <a:t>Fase 1: </a:t>
            </a:r>
            <a:endParaRPr/>
          </a:p>
        </p:txBody>
      </p:sp>
      <p:sp>
        <p:nvSpPr>
          <p:cNvPr id="242" name="Google Shape;242;p18"/>
          <p:cNvSpPr txBox="1"/>
          <p:nvPr/>
        </p:nvSpPr>
        <p:spPr>
          <a:xfrm>
            <a:off x="355600" y="2070100"/>
            <a:ext cx="11303000" cy="416421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br>
              <a:rPr lang="es-ES" sz="1400">
                <a:solidFill>
                  <a:srgbClr val="A5A5A5"/>
                </a:solidFill>
                <a:latin typeface="Verdana"/>
                <a:ea typeface="Verdana"/>
                <a:cs typeface="Verdana"/>
                <a:sym typeface="Verdana"/>
              </a:rPr>
            </a:br>
            <a:r>
              <a:rPr b="1" lang="es-ES" sz="1400">
                <a:solidFill>
                  <a:srgbClr val="A5A5A5"/>
                </a:solidFill>
                <a:latin typeface="Verdana"/>
                <a:ea typeface="Verdana"/>
                <a:cs typeface="Verdana"/>
                <a:sym typeface="Verdana"/>
              </a:rPr>
              <a:t>2. Iniciativas o temas de interés en la localidad, del grupo de jóvenes, problemáticas que se desee abordar:</a:t>
            </a:r>
            <a:br>
              <a:rPr b="1" lang="es-ES" sz="1400">
                <a:solidFill>
                  <a:srgbClr val="A5A5A5"/>
                </a:solidFill>
                <a:latin typeface="Verdana"/>
                <a:ea typeface="Verdana"/>
                <a:cs typeface="Verdana"/>
                <a:sym typeface="Verdana"/>
              </a:rPr>
            </a:br>
            <a:br>
              <a:rPr b="1" lang="es-ES" sz="1400">
                <a:solidFill>
                  <a:schemeClr val="dk1"/>
                </a:solidFill>
                <a:latin typeface="Verdana"/>
                <a:ea typeface="Verdana"/>
                <a:cs typeface="Verdana"/>
                <a:sym typeface="Verdana"/>
              </a:rPr>
            </a:br>
            <a:r>
              <a:rPr lang="es-ES" sz="1400">
                <a:solidFill>
                  <a:srgbClr val="A5A5A5"/>
                </a:solidFill>
                <a:latin typeface="Verdana"/>
                <a:ea typeface="Verdana"/>
                <a:cs typeface="Verdana"/>
                <a:sym typeface="Verdana"/>
              </a:rPr>
              <a:t>En el tránsito hacia la fase 2 es pertinente reflexionar, tanto a nivel individual desde el rol de profesional de corresponsabilidad como con los grupos de jóvenes con los que se está trabajando sobre los elementos de interés que se reiteraron hasta el momento, las relaciones construidas y los escenarios relevantes en el territorio con los que se ha tenido contacto. El objetivo de esto es generar una base de elementos para la formulación de las rutas de corresponsabilidad al inicio de la fase 2.</a:t>
            </a:r>
            <a:endParaRPr sz="1800">
              <a:solidFill>
                <a:srgbClr val="A5A5A5"/>
              </a:solidFill>
              <a:latin typeface="Helvetica Neue"/>
              <a:ea typeface="Helvetica Neue"/>
              <a:cs typeface="Helvetica Neue"/>
              <a:sym typeface="Helvetica Neue"/>
            </a:endParaRPr>
          </a:p>
          <a:p>
            <a:pPr indent="0" lvl="0" marL="0" marR="0" rtl="0" algn="l">
              <a:lnSpc>
                <a:spcPct val="90000"/>
              </a:lnSpc>
              <a:spcBef>
                <a:spcPts val="0"/>
              </a:spcBef>
              <a:spcAft>
                <a:spcPts val="0"/>
              </a:spcAft>
              <a:buNone/>
            </a:pPr>
            <a:r>
              <a:t/>
            </a:r>
            <a:endParaRPr b="1" sz="1400">
              <a:solidFill>
                <a:srgbClr val="A5A5A5"/>
              </a:solidFill>
              <a:latin typeface="Verdana"/>
              <a:ea typeface="Verdana"/>
              <a:cs typeface="Verdana"/>
              <a:sym typeface="Verdana"/>
            </a:endParaRPr>
          </a:p>
          <a:p>
            <a:pPr indent="0" lvl="0" marL="0" marR="0" rtl="0" algn="l">
              <a:lnSpc>
                <a:spcPct val="90000"/>
              </a:lnSpc>
              <a:spcBef>
                <a:spcPts val="0"/>
              </a:spcBef>
              <a:spcAft>
                <a:spcPts val="0"/>
              </a:spcAft>
              <a:buNone/>
            </a:pPr>
            <a:r>
              <a:rPr b="1" lang="es-ES" sz="1400">
                <a:solidFill>
                  <a:srgbClr val="A5A5A5"/>
                </a:solidFill>
                <a:latin typeface="Verdana"/>
                <a:ea typeface="Verdana"/>
                <a:cs typeface="Verdana"/>
                <a:sym typeface="Verdana"/>
              </a:rPr>
              <a:t>3. Relacionamiento con entidades y organizaciones:</a:t>
            </a:r>
            <a:br>
              <a:rPr b="1" lang="es-ES" sz="1400">
                <a:solidFill>
                  <a:srgbClr val="A5A5A5"/>
                </a:solidFill>
                <a:latin typeface="Verdana"/>
                <a:ea typeface="Verdana"/>
                <a:cs typeface="Verdana"/>
                <a:sym typeface="Verdana"/>
              </a:rPr>
            </a:br>
            <a:r>
              <a:rPr lang="es-ES" sz="1400">
                <a:solidFill>
                  <a:srgbClr val="A5A5A5"/>
                </a:solidFill>
                <a:latin typeface="Verdana"/>
                <a:ea typeface="Verdana"/>
                <a:cs typeface="Verdana"/>
                <a:sym typeface="Verdana"/>
              </a:rPr>
              <a:t>Con el objetivo de construir una herramienta de gestión para los referentes que se vincularán por parte del ministerio del interior para la gestión local y regional tanto de oportunidades de oferta de corresponsabilidad como de relaciones de apoyo y colaboración para los proyectos y procesos que se construyen desde el programa en el marco del ejercicio de trabajo comunitario. </a:t>
            </a:r>
            <a:endParaRPr/>
          </a:p>
          <a:p>
            <a:pPr indent="0" lvl="0" marL="0" marR="0" rtl="0" algn="l">
              <a:lnSpc>
                <a:spcPct val="90000"/>
              </a:lnSpc>
              <a:spcBef>
                <a:spcPts val="0"/>
              </a:spcBef>
              <a:spcAft>
                <a:spcPts val="0"/>
              </a:spcAft>
              <a:buNone/>
            </a:pPr>
            <a:r>
              <a:t/>
            </a:r>
            <a:endParaRPr sz="1400">
              <a:solidFill>
                <a:srgbClr val="A5A5A5"/>
              </a:solidFill>
              <a:latin typeface="Verdana"/>
              <a:ea typeface="Verdana"/>
              <a:cs typeface="Verdana"/>
              <a:sym typeface="Verdana"/>
            </a:endParaRPr>
          </a:p>
          <a:p>
            <a:pPr indent="0" lvl="0" marL="0" marR="0" rtl="0" algn="l">
              <a:lnSpc>
                <a:spcPct val="90000"/>
              </a:lnSpc>
              <a:spcBef>
                <a:spcPts val="0"/>
              </a:spcBef>
              <a:spcAft>
                <a:spcPts val="0"/>
              </a:spcAft>
              <a:buNone/>
            </a:pPr>
            <a:r>
              <a:rPr lang="es-ES" sz="1400">
                <a:solidFill>
                  <a:srgbClr val="A5A5A5"/>
                </a:solidFill>
                <a:latin typeface="Verdana"/>
                <a:ea typeface="Verdana"/>
                <a:cs typeface="Verdana"/>
                <a:sym typeface="Verdana"/>
              </a:rPr>
              <a:t>En este enlace lo que se busca es referir oportunidades, aliados y actores con los cuales es pertinente generar conversaciones.</a:t>
            </a:r>
            <a:endParaRPr/>
          </a:p>
          <a:p>
            <a:pPr indent="0" lvl="0" marL="0" marR="0" rtl="0" algn="l">
              <a:lnSpc>
                <a:spcPct val="90000"/>
              </a:lnSpc>
              <a:spcBef>
                <a:spcPts val="0"/>
              </a:spcBef>
              <a:spcAft>
                <a:spcPts val="0"/>
              </a:spcAft>
              <a:buNone/>
            </a:pPr>
            <a:r>
              <a:t/>
            </a:r>
            <a:endParaRPr sz="1400">
              <a:solidFill>
                <a:srgbClr val="A6A6A6"/>
              </a:solidFill>
              <a:latin typeface="Verdana"/>
              <a:ea typeface="Verdana"/>
              <a:cs typeface="Verdana"/>
              <a:sym typeface="Verdana"/>
            </a:endParaRPr>
          </a:p>
          <a:p>
            <a:pPr indent="0" lvl="0" marL="0" marR="0" rtl="0" algn="l">
              <a:lnSpc>
                <a:spcPct val="90000"/>
              </a:lnSpc>
              <a:spcBef>
                <a:spcPts val="0"/>
              </a:spcBef>
              <a:spcAft>
                <a:spcPts val="0"/>
              </a:spcAft>
              <a:buNone/>
            </a:pPr>
            <a:r>
              <a:rPr lang="es-ES" sz="1400" u="sng">
                <a:solidFill>
                  <a:srgbClr val="1E4C76"/>
                </a:solidFill>
                <a:latin typeface="Verdana"/>
                <a:ea typeface="Verdana"/>
                <a:cs typeface="Verdana"/>
                <a:sym typeface="Verdana"/>
                <a:hlinkClick r:id="rId3">
                  <a:extLst>
                    <a:ext uri="{A12FA001-AC4F-418D-AE19-62706E023703}">
                      <ahyp:hlinkClr val="tx"/>
                    </a:ext>
                  </a:extLst>
                </a:hlinkClick>
              </a:rPr>
              <a:t>https://forms.office.com/r/0DAhVjwaAH</a:t>
            </a:r>
            <a:endParaRPr sz="1800" u="sng">
              <a:solidFill>
                <a:srgbClr val="1E4C76"/>
              </a:solidFill>
              <a:latin typeface="Helvetica Neue"/>
              <a:ea typeface="Helvetica Neue"/>
              <a:cs typeface="Helvetica Neue"/>
              <a:sym typeface="Helvetica Neue"/>
              <a:hlinkClick r:id="rId4">
                <a:extLst>
                  <a:ext uri="{A12FA001-AC4F-418D-AE19-62706E023703}">
                    <ahyp:hlinkClr val="tx"/>
                  </a:ext>
                </a:extLst>
              </a:hlinkClick>
            </a:endParaRPr>
          </a:p>
          <a:p>
            <a:pPr indent="0" lvl="0" marL="0" marR="0" rtl="0" algn="l">
              <a:lnSpc>
                <a:spcPct val="90000"/>
              </a:lnSpc>
              <a:spcBef>
                <a:spcPts val="0"/>
              </a:spcBef>
              <a:spcAft>
                <a:spcPts val="0"/>
              </a:spcAft>
              <a:buNone/>
            </a:pPr>
            <a:br>
              <a:rPr b="1" lang="es-ES" sz="1400">
                <a:solidFill>
                  <a:srgbClr val="A5A5A5"/>
                </a:solidFill>
                <a:latin typeface="Verdana"/>
                <a:ea typeface="Verdana"/>
                <a:cs typeface="Verdana"/>
                <a:sym typeface="Verdana"/>
              </a:rPr>
            </a:br>
            <a:endParaRPr b="1" sz="1400">
              <a:solidFill>
                <a:srgbClr val="A5A5A5"/>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nvSpPr>
        <p:spPr>
          <a:xfrm>
            <a:off x="931390" y="-7"/>
            <a:ext cx="10447500" cy="824100"/>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Helvetica Neue"/>
              <a:buNone/>
            </a:pPr>
            <a:r>
              <a:t/>
            </a:r>
            <a:endParaRPr b="1" sz="3600">
              <a:solidFill>
                <a:srgbClr val="CF3B78"/>
              </a:solidFill>
              <a:latin typeface="Verdana"/>
              <a:ea typeface="Verdana"/>
              <a:cs typeface="Verdana"/>
              <a:sym typeface="Verdana"/>
            </a:endParaRPr>
          </a:p>
          <a:p>
            <a:pPr indent="0" lvl="0" marL="0" marR="0" rtl="0" algn="ctr">
              <a:lnSpc>
                <a:spcPct val="90000"/>
              </a:lnSpc>
              <a:spcBef>
                <a:spcPts val="0"/>
              </a:spcBef>
              <a:spcAft>
                <a:spcPts val="0"/>
              </a:spcAft>
              <a:buClr>
                <a:srgbClr val="CF3B78"/>
              </a:buClr>
              <a:buSzPct val="100000"/>
              <a:buFont typeface="Verdana"/>
              <a:buNone/>
            </a:pPr>
            <a:r>
              <a:rPr b="1" lang="es-ES" sz="3900">
                <a:solidFill>
                  <a:srgbClr val="CF3B78"/>
                </a:solidFill>
                <a:latin typeface="Verdana"/>
                <a:ea typeface="Verdana"/>
                <a:cs typeface="Verdana"/>
                <a:sym typeface="Verdana"/>
              </a:rPr>
              <a:t>Fase 2: </a:t>
            </a:r>
            <a:r>
              <a:rPr b="1" lang="es-ES" sz="3600">
                <a:solidFill>
                  <a:srgbClr val="CF3B78"/>
                </a:solidFill>
                <a:latin typeface="Verdana"/>
                <a:ea typeface="Verdana"/>
                <a:cs typeface="Verdana"/>
                <a:sym typeface="Verdana"/>
              </a:rPr>
              <a:t>Enrutamiento</a:t>
            </a:r>
            <a:endParaRPr sz="4400">
              <a:solidFill>
                <a:schemeClr val="dk1"/>
              </a:solidFill>
              <a:latin typeface="Helvetica Neue"/>
              <a:ea typeface="Helvetica Neue"/>
              <a:cs typeface="Helvetica Neue"/>
              <a:sym typeface="Helvetica Neue"/>
            </a:endParaRPr>
          </a:p>
        </p:txBody>
      </p:sp>
      <p:sp>
        <p:nvSpPr>
          <p:cNvPr id="248" name="Google Shape;248;p19"/>
          <p:cNvSpPr txBox="1"/>
          <p:nvPr/>
        </p:nvSpPr>
        <p:spPr>
          <a:xfrm>
            <a:off x="336650" y="824100"/>
            <a:ext cx="11637000" cy="5409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s-ES" sz="1100">
                <a:solidFill>
                  <a:srgbClr val="828282"/>
                </a:solidFill>
                <a:latin typeface="Verdana"/>
                <a:ea typeface="Verdana"/>
                <a:cs typeface="Verdana"/>
                <a:sym typeface="Verdana"/>
              </a:rPr>
              <a:t>La propuesta es iniciar la fase 2 tomando </a:t>
            </a:r>
            <a:r>
              <a:rPr b="1" lang="es-ES" sz="1100">
                <a:solidFill>
                  <a:srgbClr val="828282"/>
                </a:solidFill>
                <a:latin typeface="Verdana"/>
                <a:ea typeface="Verdana"/>
                <a:cs typeface="Verdana"/>
                <a:sym typeface="Verdana"/>
              </a:rPr>
              <a:t>hasta tres semanas</a:t>
            </a:r>
            <a:r>
              <a:rPr lang="es-ES" sz="1100">
                <a:solidFill>
                  <a:srgbClr val="828282"/>
                </a:solidFill>
                <a:latin typeface="Verdana"/>
                <a:ea typeface="Verdana"/>
                <a:cs typeface="Verdana"/>
                <a:sym typeface="Verdana"/>
              </a:rPr>
              <a:t> para la consolidación de las Rutas de Corresponsabilidad.</a:t>
            </a:r>
            <a:endParaRPr sz="1100">
              <a:solidFill>
                <a:srgbClr val="828282"/>
              </a:solidFill>
              <a:latin typeface="Verdana"/>
              <a:ea typeface="Verdana"/>
              <a:cs typeface="Verdana"/>
              <a:sym typeface="Verdana"/>
            </a:endParaRPr>
          </a:p>
          <a:p>
            <a:pPr indent="0" lvl="0" marL="0" marR="0" rtl="0" algn="l">
              <a:lnSpc>
                <a:spcPct val="90000"/>
              </a:lnSpc>
              <a:spcBef>
                <a:spcPts val="1000"/>
              </a:spcBef>
              <a:spcAft>
                <a:spcPts val="0"/>
              </a:spcAft>
              <a:buNone/>
            </a:pPr>
            <a:r>
              <a:rPr lang="es-ES" sz="1100">
                <a:solidFill>
                  <a:srgbClr val="828282"/>
                </a:solidFill>
                <a:latin typeface="Verdana"/>
                <a:ea typeface="Verdana"/>
                <a:cs typeface="Verdana"/>
                <a:sym typeface="Verdana"/>
              </a:rPr>
              <a:t>Estas rutas se pueden diligenciar en tres casos diferentes:</a:t>
            </a:r>
            <a:endParaRPr/>
          </a:p>
          <a:p>
            <a:pPr indent="-228600" lvl="0" marL="228600" marR="0" rtl="0" algn="l">
              <a:lnSpc>
                <a:spcPct val="90000"/>
              </a:lnSpc>
              <a:spcBef>
                <a:spcPts val="1000"/>
              </a:spcBef>
              <a:spcAft>
                <a:spcPts val="0"/>
              </a:spcAft>
              <a:buClr>
                <a:srgbClr val="828282"/>
              </a:buClr>
              <a:buSzPts val="1100"/>
              <a:buFont typeface="Verdana"/>
              <a:buAutoNum type="arabicPeriod"/>
            </a:pPr>
            <a:r>
              <a:rPr lang="es-ES" sz="1100">
                <a:solidFill>
                  <a:srgbClr val="828282"/>
                </a:solidFill>
                <a:latin typeface="Verdana"/>
                <a:ea typeface="Verdana"/>
                <a:cs typeface="Verdana"/>
                <a:sym typeface="Verdana"/>
              </a:rPr>
              <a:t>De acuerdo con una </a:t>
            </a:r>
            <a:r>
              <a:rPr b="1" lang="es-ES" sz="1100">
                <a:solidFill>
                  <a:srgbClr val="828282"/>
                </a:solidFill>
                <a:latin typeface="Verdana"/>
                <a:ea typeface="Verdana"/>
                <a:cs typeface="Verdana"/>
                <a:sym typeface="Verdana"/>
              </a:rPr>
              <a:t>oferta de corresponsabilidad</a:t>
            </a:r>
            <a:r>
              <a:rPr lang="es-ES" sz="1100">
                <a:solidFill>
                  <a:srgbClr val="828282"/>
                </a:solidFill>
                <a:latin typeface="Verdana"/>
                <a:ea typeface="Verdana"/>
                <a:cs typeface="Verdana"/>
                <a:sym typeface="Verdana"/>
              </a:rPr>
              <a:t> propuesta por una entidad, organización u otro. En ese caso la Ruta que se construye se hace en alineación con la misionalidad o las actividades propuestas en el marco de la oferta. Puede ser diligenciada por los participantes que hagan parte de una misma oferta de corresponsabilidad de un punto de atención.</a:t>
            </a:r>
            <a:br>
              <a:rPr lang="es-ES" sz="1100">
                <a:solidFill>
                  <a:schemeClr val="dk1"/>
                </a:solidFill>
                <a:latin typeface="Verdana"/>
                <a:ea typeface="Verdana"/>
                <a:cs typeface="Verdana"/>
                <a:sym typeface="Verdana"/>
              </a:rPr>
            </a:br>
            <a:r>
              <a:rPr lang="es-ES" sz="1100" u="sng">
                <a:solidFill>
                  <a:srgbClr val="1F3762"/>
                </a:solidFill>
                <a:latin typeface="Verdana"/>
                <a:ea typeface="Verdana"/>
                <a:cs typeface="Verdana"/>
                <a:sym typeface="Verdana"/>
                <a:hlinkClick r:id="rId3">
                  <a:extLst>
                    <a:ext uri="{A12FA001-AC4F-418D-AE19-62706E023703}">
                      <ahyp:hlinkClr val="tx"/>
                    </a:ext>
                  </a:extLst>
                </a:hlinkClick>
              </a:rPr>
              <a:t>https://www.reincorporacion.gov.co/es/sala-de-prensa/noticias/Paginas/2024/A-traves-Agendas-Territoriales-Jovenes-Paz-ARN-sigue-construyendo-paz-Colombia.aspx</a:t>
            </a:r>
            <a:endParaRPr b="1" sz="1100">
              <a:solidFill>
                <a:srgbClr val="1F3762"/>
              </a:solidFill>
              <a:latin typeface="Verdana"/>
              <a:ea typeface="Verdana"/>
              <a:cs typeface="Verdana"/>
              <a:sym typeface="Verdana"/>
            </a:endParaRPr>
          </a:p>
          <a:p>
            <a:pPr indent="-228600" lvl="0" marL="228600" marR="0" rtl="0" algn="l">
              <a:lnSpc>
                <a:spcPct val="90000"/>
              </a:lnSpc>
              <a:spcBef>
                <a:spcPts val="1000"/>
              </a:spcBef>
              <a:spcAft>
                <a:spcPts val="0"/>
              </a:spcAft>
              <a:buClr>
                <a:srgbClr val="828282"/>
              </a:buClr>
              <a:buSzPts val="1100"/>
              <a:buFont typeface="Verdana"/>
              <a:buAutoNum type="arabicPeriod"/>
            </a:pPr>
            <a:r>
              <a:rPr lang="es-ES" sz="1100">
                <a:solidFill>
                  <a:srgbClr val="828282"/>
                </a:solidFill>
                <a:latin typeface="Verdana"/>
                <a:ea typeface="Verdana"/>
                <a:cs typeface="Verdana"/>
                <a:sym typeface="Verdana"/>
              </a:rPr>
              <a:t>Por </a:t>
            </a:r>
            <a:r>
              <a:rPr b="1" lang="es-ES" sz="1100">
                <a:solidFill>
                  <a:srgbClr val="828282"/>
                </a:solidFill>
                <a:latin typeface="Verdana"/>
                <a:ea typeface="Verdana"/>
                <a:cs typeface="Verdana"/>
                <a:sym typeface="Verdana"/>
              </a:rPr>
              <a:t>PPC, iniciativa autónoma o colectiva</a:t>
            </a:r>
            <a:br>
              <a:rPr b="1" lang="es-ES" sz="1100">
                <a:solidFill>
                  <a:schemeClr val="dk1"/>
                </a:solidFill>
                <a:latin typeface="Verdana"/>
                <a:ea typeface="Verdana"/>
                <a:cs typeface="Verdana"/>
                <a:sym typeface="Verdana"/>
              </a:rPr>
            </a:br>
            <a:r>
              <a:rPr lang="es-ES" sz="1100">
                <a:solidFill>
                  <a:srgbClr val="828282"/>
                </a:solidFill>
                <a:latin typeface="Verdana"/>
                <a:ea typeface="Verdana"/>
                <a:cs typeface="Verdana"/>
                <a:sym typeface="Verdana"/>
              </a:rPr>
              <a:t>Ej. Red de Hinchas con Capacidades Diversas</a:t>
            </a:r>
            <a:br>
              <a:rPr b="1" lang="es-ES" sz="1100">
                <a:solidFill>
                  <a:schemeClr val="dk1"/>
                </a:solidFill>
                <a:latin typeface="Verdana"/>
                <a:ea typeface="Verdana"/>
                <a:cs typeface="Verdana"/>
                <a:sym typeface="Verdana"/>
              </a:rPr>
            </a:br>
            <a:r>
              <a:rPr lang="es-ES" sz="1100" u="sng">
                <a:solidFill>
                  <a:srgbClr val="1F3762"/>
                </a:solidFill>
                <a:latin typeface="Verdana"/>
                <a:ea typeface="Verdana"/>
                <a:cs typeface="Verdana"/>
                <a:sym typeface="Verdana"/>
                <a:hlinkClick r:id="rId4">
                  <a:extLst>
                    <a:ext uri="{A12FA001-AC4F-418D-AE19-62706E023703}">
                      <ahyp:hlinkClr val="tx"/>
                    </a:ext>
                  </a:extLst>
                </a:hlinkClick>
              </a:rPr>
              <a:t>https://web.facebook.com/Red.dehinchasconcapacidadesdiversas?_rdc=1&amp;_rdr</a:t>
            </a:r>
            <a:br>
              <a:rPr b="1" lang="es-ES" sz="1100">
                <a:solidFill>
                  <a:schemeClr val="dk1"/>
                </a:solidFill>
                <a:latin typeface="Verdana"/>
                <a:ea typeface="Verdana"/>
                <a:cs typeface="Verdana"/>
                <a:sym typeface="Verdana"/>
              </a:rPr>
            </a:br>
            <a:r>
              <a:rPr lang="es-ES" sz="1100">
                <a:solidFill>
                  <a:srgbClr val="828282"/>
                </a:solidFill>
                <a:latin typeface="Verdana"/>
                <a:ea typeface="Verdana"/>
                <a:cs typeface="Verdana"/>
                <a:sym typeface="Verdana"/>
              </a:rPr>
              <a:t>Ej. Proyecto Hacktivistas, compartiendo procesos organizativos en la localidad de Engativá</a:t>
            </a:r>
            <a:br>
              <a:rPr b="1" lang="es-ES" sz="1100">
                <a:solidFill>
                  <a:schemeClr val="dk1"/>
                </a:solidFill>
                <a:latin typeface="Verdana"/>
                <a:ea typeface="Verdana"/>
                <a:cs typeface="Verdana"/>
                <a:sym typeface="Verdana"/>
              </a:rPr>
            </a:br>
            <a:r>
              <a:rPr lang="es-ES" sz="1100" u="sng">
                <a:solidFill>
                  <a:srgbClr val="1F3762"/>
                </a:solidFill>
                <a:latin typeface="Verdana"/>
                <a:ea typeface="Verdana"/>
                <a:cs typeface="Verdana"/>
                <a:sym typeface="Verdana"/>
                <a:hlinkClick r:id="rId5">
                  <a:extLst>
                    <a:ext uri="{A12FA001-AC4F-418D-AE19-62706E023703}">
                      <ahyp:hlinkClr val="tx"/>
                    </a:ext>
                  </a:extLst>
                </a:hlinkClick>
              </a:rPr>
              <a:t>https://www.instagram.com/hacktivistasz10?utm_source=ig_web_button_share_sheet&amp;igsh=ZDNlZDc0MzIxNw==</a:t>
            </a:r>
            <a:endParaRPr b="1" sz="1100">
              <a:solidFill>
                <a:srgbClr val="1F3762"/>
              </a:solidFill>
              <a:latin typeface="Verdana"/>
              <a:ea typeface="Verdana"/>
              <a:cs typeface="Verdana"/>
              <a:sym typeface="Verdana"/>
            </a:endParaRPr>
          </a:p>
          <a:p>
            <a:pPr indent="-228600" lvl="0" marL="228600" marR="0" rtl="0" algn="l">
              <a:lnSpc>
                <a:spcPct val="90000"/>
              </a:lnSpc>
              <a:spcBef>
                <a:spcPts val="1000"/>
              </a:spcBef>
              <a:spcAft>
                <a:spcPts val="0"/>
              </a:spcAft>
              <a:buClr>
                <a:srgbClr val="828282"/>
              </a:buClr>
              <a:buSzPts val="1100"/>
              <a:buFont typeface="Verdana"/>
              <a:buAutoNum type="arabicPeriod"/>
            </a:pPr>
            <a:r>
              <a:rPr lang="es-ES" sz="1100">
                <a:solidFill>
                  <a:srgbClr val="828282"/>
                </a:solidFill>
                <a:latin typeface="Verdana"/>
                <a:ea typeface="Verdana"/>
                <a:cs typeface="Verdana"/>
                <a:sym typeface="Verdana"/>
              </a:rPr>
              <a:t>Por punto de atención donde se articulan varias iniciativas. Este trabajo puede abarcar varias líneas estratégicas y proponer trabajos por grupos o comités, por ejemplo. </a:t>
            </a:r>
            <a:br>
              <a:rPr lang="es-ES" sz="1100">
                <a:solidFill>
                  <a:schemeClr val="dk1"/>
                </a:solidFill>
                <a:latin typeface="Verdana"/>
                <a:ea typeface="Verdana"/>
                <a:cs typeface="Verdana"/>
                <a:sym typeface="Verdana"/>
              </a:rPr>
            </a:br>
            <a:r>
              <a:rPr lang="es-ES" sz="1100">
                <a:solidFill>
                  <a:srgbClr val="828282"/>
                </a:solidFill>
                <a:latin typeface="Verdana"/>
                <a:ea typeface="Verdana"/>
                <a:cs typeface="Verdana"/>
                <a:sym typeface="Verdana"/>
              </a:rPr>
              <a:t>Ej. experiencia en Quibdo: La Ruta de los Cuidados con Ministerio de las Culturas, las Artes y los Saberes: </a:t>
            </a:r>
            <a:br>
              <a:rPr lang="es-ES" sz="1100">
                <a:solidFill>
                  <a:schemeClr val="dk1"/>
                </a:solidFill>
                <a:latin typeface="Verdana"/>
                <a:ea typeface="Verdana"/>
                <a:cs typeface="Verdana"/>
                <a:sym typeface="Verdana"/>
              </a:rPr>
            </a:br>
            <a:r>
              <a:rPr lang="es-ES" sz="1100" u="sng">
                <a:solidFill>
                  <a:srgbClr val="1F3762"/>
                </a:solidFill>
                <a:latin typeface="Verdana"/>
                <a:ea typeface="Verdana"/>
                <a:cs typeface="Verdana"/>
                <a:sym typeface="Verdana"/>
                <a:hlinkClick r:id="rId6">
                  <a:extLst>
                    <a:ext uri="{A12FA001-AC4F-418D-AE19-62706E023703}">
                      <ahyp:hlinkClr val="tx"/>
                    </a:ext>
                  </a:extLst>
                </a:hlinkClick>
              </a:rPr>
              <a:t>https://www.rutadeloscuidados.com/</a:t>
            </a:r>
            <a:endParaRPr b="1" sz="1100">
              <a:solidFill>
                <a:srgbClr val="1F3762"/>
              </a:solidFill>
              <a:latin typeface="Verdana"/>
              <a:ea typeface="Verdana"/>
              <a:cs typeface="Verdana"/>
              <a:sym typeface="Verdana"/>
            </a:endParaRPr>
          </a:p>
          <a:p>
            <a:pPr indent="0" lvl="0" marL="0" marR="0" rtl="0" algn="l">
              <a:lnSpc>
                <a:spcPct val="90000"/>
              </a:lnSpc>
              <a:spcBef>
                <a:spcPts val="1000"/>
              </a:spcBef>
              <a:spcAft>
                <a:spcPts val="0"/>
              </a:spcAft>
              <a:buNone/>
            </a:pPr>
            <a:r>
              <a:rPr lang="es-ES" sz="1100">
                <a:solidFill>
                  <a:srgbClr val="828282"/>
                </a:solidFill>
                <a:latin typeface="Verdana"/>
                <a:ea typeface="Verdana"/>
                <a:cs typeface="Verdana"/>
                <a:sym typeface="Verdana"/>
              </a:rPr>
              <a:t>La Ruta de Corresponsabilidad establece el punto de partida y es sobre lo cual se hace seguimiento de manera bimensual. Este seguimiento debe tener un sentido pedagógico donde las y los jóvenes hacen balance de su trabajo, reajustes e intercambian experiencias con otros grupos de trabajo comunitario. Al igual que la Ruta, los documentos de seguimiento se conciben como productos de aprendizaje. </a:t>
            </a:r>
            <a:endParaRPr sz="1100">
              <a:solidFill>
                <a:srgbClr val="828282"/>
              </a:solidFill>
              <a:latin typeface="Verdana"/>
              <a:ea typeface="Verdana"/>
              <a:cs typeface="Verdana"/>
              <a:sym typeface="Verdana"/>
            </a:endParaRPr>
          </a:p>
          <a:p>
            <a:pPr indent="0" lvl="0" marL="0" marR="0" rtl="0" algn="l">
              <a:lnSpc>
                <a:spcPct val="90000"/>
              </a:lnSpc>
              <a:spcBef>
                <a:spcPts val="1000"/>
              </a:spcBef>
              <a:spcAft>
                <a:spcPts val="0"/>
              </a:spcAft>
              <a:buNone/>
            </a:pPr>
            <a:r>
              <a:rPr b="1" lang="es-ES" sz="1100">
                <a:solidFill>
                  <a:srgbClr val="828282"/>
                </a:solidFill>
                <a:latin typeface="Verdana"/>
                <a:ea typeface="Verdana"/>
                <a:cs typeface="Verdana"/>
                <a:sym typeface="Verdana"/>
              </a:rPr>
              <a:t>Formato de la ruta de corresponsabilidad:</a:t>
            </a:r>
            <a:br>
              <a:rPr b="1" lang="es-ES" sz="1100">
                <a:solidFill>
                  <a:schemeClr val="dk1"/>
                </a:solidFill>
                <a:latin typeface="Verdana"/>
                <a:ea typeface="Verdana"/>
                <a:cs typeface="Verdana"/>
                <a:sym typeface="Verdana"/>
              </a:rPr>
            </a:br>
            <a:r>
              <a:rPr lang="es-ES" sz="1100" u="sng">
                <a:solidFill>
                  <a:schemeClr val="hlink"/>
                </a:solidFill>
                <a:latin typeface="Helvetica Neue"/>
                <a:ea typeface="Helvetica Neue"/>
                <a:cs typeface="Helvetica Neue"/>
                <a:sym typeface="Helvetica Neue"/>
                <a:hlinkClick r:id="rId7"/>
              </a:rPr>
              <a:t>https://docs.google.com/document/d/179-t4H8FC31V1gn2L_rFle_ZtVpyt2jO/edit?usp=drive_link&amp;ouid=100606995739882591825&amp;rtpof=true&amp;sd=true</a:t>
            </a:r>
            <a:endParaRPr sz="1100">
              <a:solidFill>
                <a:schemeClr val="dk1"/>
              </a:solidFill>
              <a:latin typeface="Helvetica Neue"/>
              <a:ea typeface="Helvetica Neue"/>
              <a:cs typeface="Helvetica Neue"/>
              <a:sym typeface="Helvetica Neue"/>
            </a:endParaRPr>
          </a:p>
          <a:p>
            <a:pPr indent="0" lvl="0" marL="0" marR="0" rtl="0" algn="l">
              <a:lnSpc>
                <a:spcPct val="90000"/>
              </a:lnSpc>
              <a:spcBef>
                <a:spcPts val="1000"/>
              </a:spcBef>
              <a:spcAft>
                <a:spcPts val="0"/>
              </a:spcAft>
              <a:buNone/>
            </a:pPr>
            <a:r>
              <a:rPr b="1" lang="es-ES" sz="1100">
                <a:solidFill>
                  <a:srgbClr val="828282"/>
                </a:solidFill>
                <a:latin typeface="Verdana"/>
                <a:ea typeface="Verdana"/>
                <a:cs typeface="Verdana"/>
                <a:sym typeface="Verdana"/>
              </a:rPr>
              <a:t>Formulario de sistematización de las rutas de corresponsabilidad:</a:t>
            </a:r>
            <a:br>
              <a:rPr b="1" lang="es-ES" sz="1100">
                <a:solidFill>
                  <a:srgbClr val="828282"/>
                </a:solidFill>
                <a:latin typeface="Verdana"/>
                <a:ea typeface="Verdana"/>
                <a:cs typeface="Verdana"/>
                <a:sym typeface="Verdana"/>
              </a:rPr>
            </a:br>
            <a:r>
              <a:rPr lang="es-ES" sz="1100" u="sng">
                <a:solidFill>
                  <a:schemeClr val="hlink"/>
                </a:solidFill>
                <a:latin typeface="Verdana"/>
                <a:ea typeface="Verdana"/>
                <a:cs typeface="Verdana"/>
                <a:sym typeface="Verdana"/>
                <a:hlinkClick r:id="rId8"/>
              </a:rPr>
              <a:t>https://drive.google.com/file/d/1G-V27DB3pUcSSLiIoh4BzWk7dJGEwct5/view?usp=drive_link</a:t>
            </a:r>
            <a:r>
              <a:rPr b="1" lang="es-ES" sz="1100">
                <a:solidFill>
                  <a:srgbClr val="828282"/>
                </a:solidFill>
                <a:latin typeface="Verdana"/>
                <a:ea typeface="Verdana"/>
                <a:cs typeface="Verdana"/>
                <a:sym typeface="Verdana"/>
              </a:rPr>
              <a:t> </a:t>
            </a:r>
            <a:endParaRPr sz="1100">
              <a:solidFill>
                <a:srgbClr val="828282"/>
              </a:solidFill>
              <a:latin typeface="Verdana"/>
              <a:ea typeface="Verdana"/>
              <a:cs typeface="Verdana"/>
              <a:sym typeface="Verdana"/>
            </a:endParaRPr>
          </a:p>
          <a:p>
            <a:pPr indent="0" lvl="0" marL="0" marR="0" rtl="0" algn="l">
              <a:lnSpc>
                <a:spcPct val="90000"/>
              </a:lnSpc>
              <a:spcBef>
                <a:spcPts val="0"/>
              </a:spcBef>
              <a:spcAft>
                <a:spcPts val="0"/>
              </a:spcAft>
              <a:buNone/>
            </a:pPr>
            <a:br>
              <a:rPr b="1" lang="es-ES" sz="1100">
                <a:solidFill>
                  <a:schemeClr val="dk1"/>
                </a:solidFill>
                <a:latin typeface="Verdana"/>
                <a:ea typeface="Verdana"/>
                <a:cs typeface="Verdana"/>
                <a:sym typeface="Verdana"/>
              </a:rPr>
            </a:br>
            <a:r>
              <a:rPr b="1" lang="es-ES" sz="1100">
                <a:solidFill>
                  <a:srgbClr val="828282"/>
                </a:solidFill>
                <a:latin typeface="Verdana"/>
                <a:ea typeface="Verdana"/>
                <a:cs typeface="Verdana"/>
                <a:sym typeface="Verdana"/>
              </a:rPr>
              <a:t>4ta semana </a:t>
            </a:r>
            <a:br>
              <a:rPr b="1" lang="es-ES" sz="1100">
                <a:solidFill>
                  <a:schemeClr val="dk1"/>
                </a:solidFill>
                <a:latin typeface="Verdana"/>
                <a:ea typeface="Verdana"/>
                <a:cs typeface="Verdana"/>
                <a:sym typeface="Verdana"/>
              </a:rPr>
            </a:br>
            <a:r>
              <a:rPr lang="es-ES" sz="1100">
                <a:solidFill>
                  <a:srgbClr val="828282"/>
                </a:solidFill>
                <a:latin typeface="Verdana"/>
                <a:ea typeface="Verdana"/>
                <a:cs typeface="Verdana"/>
                <a:sym typeface="Verdana"/>
              </a:rPr>
              <a:t>Firma de compromisos de corresponsabilidad </a:t>
            </a:r>
            <a:br>
              <a:rPr lang="es-ES" sz="1100">
                <a:solidFill>
                  <a:schemeClr val="dk1"/>
                </a:solidFill>
                <a:latin typeface="Verdana"/>
                <a:ea typeface="Verdana"/>
                <a:cs typeface="Verdana"/>
                <a:sym typeface="Verdana"/>
              </a:rPr>
            </a:br>
            <a:br>
              <a:rPr b="1" lang="es-ES" sz="1100">
                <a:solidFill>
                  <a:schemeClr val="dk1"/>
                </a:solidFill>
                <a:latin typeface="Verdana"/>
                <a:ea typeface="Verdana"/>
                <a:cs typeface="Verdana"/>
                <a:sym typeface="Verdana"/>
              </a:rPr>
            </a:br>
            <a:r>
              <a:rPr b="1" lang="es-ES" sz="1100">
                <a:solidFill>
                  <a:srgbClr val="828282"/>
                </a:solidFill>
                <a:latin typeface="Verdana"/>
                <a:ea typeface="Verdana"/>
                <a:cs typeface="Verdana"/>
                <a:sym typeface="Verdana"/>
              </a:rPr>
              <a:t>Bimensual</a:t>
            </a:r>
            <a:br>
              <a:rPr lang="es-ES" sz="1100">
                <a:solidFill>
                  <a:schemeClr val="dk1"/>
                </a:solidFill>
                <a:latin typeface="Verdana"/>
                <a:ea typeface="Verdana"/>
                <a:cs typeface="Verdana"/>
                <a:sym typeface="Verdana"/>
              </a:rPr>
            </a:br>
            <a:r>
              <a:rPr lang="es-ES" sz="1100">
                <a:solidFill>
                  <a:srgbClr val="828282"/>
                </a:solidFill>
                <a:latin typeface="Verdana"/>
                <a:ea typeface="Verdana"/>
                <a:cs typeface="Verdana"/>
                <a:sym typeface="Verdana"/>
              </a:rPr>
              <a:t>Seguimiento : Espacios de trabajo e intercambio.</a:t>
            </a:r>
            <a:endParaRPr sz="1200">
              <a:solidFill>
                <a:srgbClr val="828282"/>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nvSpPr>
        <p:spPr>
          <a:xfrm>
            <a:off x="1820169" y="4342370"/>
            <a:ext cx="8560904" cy="746194"/>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Verdana"/>
              <a:buNone/>
            </a:pPr>
            <a:r>
              <a:rPr b="1" i="0" lang="es-ES" sz="4800" u="none" cap="none" strike="noStrike">
                <a:solidFill>
                  <a:srgbClr val="FFFFFF"/>
                </a:solidFill>
                <a:latin typeface="Verdana"/>
                <a:ea typeface="Verdana"/>
                <a:cs typeface="Verdana"/>
                <a:sym typeface="Verdana"/>
              </a:rPr>
              <a:t>Componente de Corresponsabilidad</a:t>
            </a:r>
            <a:br>
              <a:rPr b="1" i="0" lang="es-ES" sz="4800" u="none" cap="none" strike="noStrike">
                <a:solidFill>
                  <a:schemeClr val="dk1"/>
                </a:solidFill>
                <a:latin typeface="Verdana"/>
                <a:ea typeface="Verdana"/>
                <a:cs typeface="Verdana"/>
                <a:sym typeface="Verdana"/>
              </a:rPr>
            </a:br>
            <a:br>
              <a:rPr b="1" i="0" lang="es-ES" sz="4800" u="none" cap="none" strike="noStrike">
                <a:solidFill>
                  <a:schemeClr val="dk1"/>
                </a:solidFill>
                <a:latin typeface="Verdana"/>
                <a:ea typeface="Verdana"/>
                <a:cs typeface="Verdana"/>
                <a:sym typeface="Verdana"/>
              </a:rPr>
            </a:br>
            <a:r>
              <a:rPr b="1" i="0" lang="es-ES" sz="1600" u="none" cap="none" strike="noStrike">
                <a:solidFill>
                  <a:srgbClr val="F2F2F2"/>
                </a:solidFill>
                <a:latin typeface="Verdana"/>
                <a:ea typeface="Verdana"/>
                <a:cs typeface="Verdana"/>
                <a:sym typeface="Verdana"/>
              </a:rPr>
              <a:t>Acciones estratégicas Grupo B</a:t>
            </a:r>
            <a:endParaRPr b="1" i="0" sz="1600" u="none" cap="none" strike="noStrike">
              <a:solidFill>
                <a:srgbClr val="F2F2F2"/>
              </a:solidFill>
              <a:latin typeface="Verdana"/>
              <a:ea typeface="Verdana"/>
              <a:cs typeface="Verdana"/>
              <a:sym typeface="Verdana"/>
            </a:endParaRPr>
          </a:p>
          <a:p>
            <a:pPr indent="0" lvl="0" marL="0" marR="0" rtl="0" algn="ctr">
              <a:lnSpc>
                <a:spcPct val="90000"/>
              </a:lnSpc>
              <a:spcBef>
                <a:spcPts val="0"/>
              </a:spcBef>
              <a:spcAft>
                <a:spcPts val="0"/>
              </a:spcAft>
              <a:buClr>
                <a:schemeClr val="dk1"/>
              </a:buClr>
              <a:buSzPts val="4800"/>
              <a:buFont typeface="Verdana"/>
              <a:buNone/>
            </a:pPr>
            <a:br>
              <a:rPr b="1" i="0" lang="es-ES" sz="4800" u="none" cap="none" strike="noStrike">
                <a:solidFill>
                  <a:schemeClr val="dk1"/>
                </a:solidFill>
                <a:latin typeface="Verdana"/>
                <a:ea typeface="Verdana"/>
                <a:cs typeface="Verdana"/>
                <a:sym typeface="Verdana"/>
              </a:rPr>
            </a:br>
            <a:r>
              <a:rPr b="1" i="0" lang="es-ES" sz="1600" u="none" cap="none" strike="noStrike">
                <a:solidFill>
                  <a:srgbClr val="F2F2F2"/>
                </a:solidFill>
                <a:latin typeface="Verdana"/>
                <a:ea typeface="Verdana"/>
                <a:cs typeface="Verdana"/>
                <a:sym typeface="Verdana"/>
              </a:rPr>
              <a:t>Componente de Corresponsabilidad</a:t>
            </a:r>
            <a:endParaRPr b="1" i="0" sz="1600" u="none" cap="none" strike="noStrike">
              <a:solidFill>
                <a:srgbClr val="F2F2F2"/>
              </a:solidFill>
              <a:latin typeface="Verdana"/>
              <a:ea typeface="Verdana"/>
              <a:cs typeface="Verdana"/>
              <a:sym typeface="Verdana"/>
            </a:endParaRPr>
          </a:p>
          <a:p>
            <a:pPr indent="0" lvl="0" marL="0" marR="0" rtl="0" algn="ctr">
              <a:lnSpc>
                <a:spcPct val="90000"/>
              </a:lnSpc>
              <a:spcBef>
                <a:spcPts val="0"/>
              </a:spcBef>
              <a:spcAft>
                <a:spcPts val="0"/>
              </a:spcAft>
              <a:buClr>
                <a:srgbClr val="F2F2F2"/>
              </a:buClr>
              <a:buSzPts val="1600"/>
              <a:buFont typeface="Verdana"/>
              <a:buNone/>
            </a:pPr>
            <a:r>
              <a:rPr b="1" i="0" lang="es-ES" sz="1600" u="none" cap="none" strike="noStrike">
                <a:solidFill>
                  <a:srgbClr val="F2F2F2"/>
                </a:solidFill>
                <a:latin typeface="Verdana"/>
                <a:ea typeface="Verdana"/>
                <a:cs typeface="Verdana"/>
                <a:sym typeface="Verdana"/>
              </a:rPr>
              <a:t>Programa Nacional Jóvenes en Paz</a:t>
            </a:r>
            <a:endParaRPr b="0" i="0" sz="6000" u="none" cap="none" strike="noStrike">
              <a:solidFill>
                <a:srgbClr val="F2F2F2"/>
              </a:solidFill>
              <a:latin typeface="Verdana"/>
              <a:ea typeface="Verdana"/>
              <a:cs typeface="Verdana"/>
              <a:sym typeface="Verdana"/>
            </a:endParaRPr>
          </a:p>
        </p:txBody>
      </p:sp>
      <p:pic>
        <p:nvPicPr>
          <p:cNvPr id="139" name="Google Shape;139;p2"/>
          <p:cNvPicPr preferRelativeResize="0"/>
          <p:nvPr/>
        </p:nvPicPr>
        <p:blipFill rotWithShape="1">
          <a:blip r:embed="rId3">
            <a:alphaModFix/>
          </a:blip>
          <a:srcRect b="0" l="0" r="0" t="91013"/>
          <a:stretch/>
        </p:blipFill>
        <p:spPr>
          <a:xfrm>
            <a:off x="4991310" y="6261739"/>
            <a:ext cx="2209380" cy="1602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Imagen que contiene Interfaz de usuario gráfica&#10;&#10;Descripción generada automáticamente" id="253" name="Google Shape;253;p20"/>
          <p:cNvPicPr preferRelativeResize="0"/>
          <p:nvPr/>
        </p:nvPicPr>
        <p:blipFill rotWithShape="1">
          <a:blip r:embed="rId3">
            <a:alphaModFix/>
          </a:blip>
          <a:srcRect b="0" l="0" r="0" t="0"/>
          <a:stretch/>
        </p:blipFill>
        <p:spPr>
          <a:xfrm>
            <a:off x="457570" y="2744517"/>
            <a:ext cx="5821114" cy="4114800"/>
          </a:xfrm>
          <a:prstGeom prst="rect">
            <a:avLst/>
          </a:prstGeom>
          <a:noFill/>
          <a:ln>
            <a:noFill/>
          </a:ln>
        </p:spPr>
      </p:pic>
      <p:pic>
        <p:nvPicPr>
          <p:cNvPr id="254" name="Google Shape;254;p20"/>
          <p:cNvPicPr preferRelativeResize="0"/>
          <p:nvPr/>
        </p:nvPicPr>
        <p:blipFill rotWithShape="1">
          <a:blip r:embed="rId4">
            <a:alphaModFix/>
          </a:blip>
          <a:srcRect b="0" l="0" r="0" t="0"/>
          <a:stretch/>
        </p:blipFill>
        <p:spPr>
          <a:xfrm>
            <a:off x="5744539" y="3433291"/>
            <a:ext cx="6096000" cy="3429000"/>
          </a:xfrm>
          <a:prstGeom prst="rect">
            <a:avLst/>
          </a:prstGeom>
          <a:noFill/>
          <a:ln>
            <a:noFill/>
          </a:ln>
        </p:spPr>
      </p:pic>
      <p:pic>
        <p:nvPicPr>
          <p:cNvPr descr="Un grupo de personas de pie&#10;&#10;Descripción generada automáticamente" id="255" name="Google Shape;255;p20"/>
          <p:cNvPicPr preferRelativeResize="0"/>
          <p:nvPr/>
        </p:nvPicPr>
        <p:blipFill rotWithShape="1">
          <a:blip r:embed="rId5">
            <a:alphaModFix/>
          </a:blip>
          <a:srcRect b="0" l="0" r="0" t="0"/>
          <a:stretch/>
        </p:blipFill>
        <p:spPr>
          <a:xfrm>
            <a:off x="3046678" y="-2024"/>
            <a:ext cx="6096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Imagen que contiene persona, interior, hombre, parado&#10;&#10;Descripción generada automáticamente" id="144" name="Google Shape;144;p3"/>
          <p:cNvPicPr preferRelativeResize="0"/>
          <p:nvPr/>
        </p:nvPicPr>
        <p:blipFill rotWithShape="1">
          <a:blip r:embed="rId3">
            <a:alphaModFix/>
          </a:blip>
          <a:srcRect b="0" l="0" r="0" t="0"/>
          <a:stretch/>
        </p:blipFill>
        <p:spPr>
          <a:xfrm>
            <a:off x="6539682" y="3329997"/>
            <a:ext cx="5537675" cy="4114800"/>
          </a:xfrm>
          <a:prstGeom prst="rect">
            <a:avLst/>
          </a:prstGeom>
          <a:noFill/>
          <a:ln>
            <a:noFill/>
          </a:ln>
        </p:spPr>
      </p:pic>
      <p:pic>
        <p:nvPicPr>
          <p:cNvPr descr="Un grupo de personas de pie en la calle&#10;&#10;Descripción generada automáticamente" id="145" name="Google Shape;145;p3"/>
          <p:cNvPicPr preferRelativeResize="0"/>
          <p:nvPr/>
        </p:nvPicPr>
        <p:blipFill rotWithShape="1">
          <a:blip r:embed="rId4">
            <a:alphaModFix/>
          </a:blip>
          <a:srcRect b="0" l="0" r="0" t="0"/>
          <a:stretch/>
        </p:blipFill>
        <p:spPr>
          <a:xfrm>
            <a:off x="4987376" y="1432"/>
            <a:ext cx="6096000" cy="3429000"/>
          </a:xfrm>
          <a:prstGeom prst="rect">
            <a:avLst/>
          </a:prstGeom>
          <a:noFill/>
          <a:ln>
            <a:noFill/>
          </a:ln>
        </p:spPr>
      </p:pic>
      <p:pic>
        <p:nvPicPr>
          <p:cNvPr descr="Un grupo de personas con instrumentos musicales en un área abierta&#10;&#10;Descripción generada automáticamente" id="146" name="Google Shape;146;p3"/>
          <p:cNvPicPr preferRelativeResize="0"/>
          <p:nvPr/>
        </p:nvPicPr>
        <p:blipFill rotWithShape="1">
          <a:blip r:embed="rId5">
            <a:alphaModFix/>
          </a:blip>
          <a:srcRect b="0" l="0" r="0" t="0"/>
          <a:stretch/>
        </p:blipFill>
        <p:spPr>
          <a:xfrm>
            <a:off x="304799" y="1712495"/>
            <a:ext cx="54864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nvSpPr>
        <p:spPr>
          <a:xfrm>
            <a:off x="593077" y="578108"/>
            <a:ext cx="11007685" cy="5472320"/>
          </a:xfrm>
          <a:prstGeom prst="rect">
            <a:avLst/>
          </a:prstGeom>
          <a:noFill/>
          <a:ln>
            <a:noFill/>
          </a:ln>
        </p:spPr>
        <p:txBody>
          <a:bodyPr anchorCtr="0" anchor="b" bIns="45700" lIns="91425" spcFirstLastPara="1" rIns="91425" wrap="square" tIns="45700">
            <a:normAutofit fontScale="25000" lnSpcReduction="20000"/>
          </a:bodyPr>
          <a:lstStyle/>
          <a:p>
            <a:pPr indent="0" lvl="0" marL="0" marR="0" rtl="0" algn="ctr">
              <a:lnSpc>
                <a:spcPct val="110000"/>
              </a:lnSpc>
              <a:spcBef>
                <a:spcPts val="0"/>
              </a:spcBef>
              <a:spcAft>
                <a:spcPts val="0"/>
              </a:spcAft>
              <a:buClr>
                <a:srgbClr val="A5A5A5"/>
              </a:buClr>
              <a:buSzPct val="100000"/>
              <a:buFont typeface="Verdana"/>
              <a:buNone/>
            </a:pPr>
            <a:r>
              <a:rPr b="0" i="0" lang="es-ES" sz="6400" u="none" cap="none" strike="noStrike">
                <a:solidFill>
                  <a:srgbClr val="A5A5A5"/>
                </a:solidFill>
                <a:latin typeface="Verdana"/>
                <a:ea typeface="Verdana"/>
                <a:cs typeface="Verdana"/>
                <a:sym typeface="Verdana"/>
              </a:rPr>
              <a:t>A la fecha han existido dos dificultades mayores en la implementación del componente de corresponsabilidad: por lado la ausencia de desarrollos metodológicos y pedagógicos y; por el otro, una muy baja cantidad de oferta institucional.</a:t>
            </a:r>
            <a:endParaRPr/>
          </a:p>
          <a:p>
            <a:pPr indent="0" lvl="0" marL="0" marR="0" rtl="0" algn="ctr">
              <a:lnSpc>
                <a:spcPct val="110000"/>
              </a:lnSpc>
              <a:spcBef>
                <a:spcPts val="0"/>
              </a:spcBef>
              <a:spcAft>
                <a:spcPts val="0"/>
              </a:spcAft>
              <a:buClr>
                <a:schemeClr val="dk1"/>
              </a:buClr>
              <a:buSzPct val="100000"/>
              <a:buFont typeface="Verdana"/>
              <a:buNone/>
            </a:pPr>
            <a:r>
              <a:t/>
            </a:r>
            <a:endParaRPr b="0" i="0" sz="6400" u="none" cap="none" strike="noStrike">
              <a:solidFill>
                <a:srgbClr val="A5A5A5"/>
              </a:solidFill>
              <a:latin typeface="Verdana"/>
              <a:ea typeface="Verdana"/>
              <a:cs typeface="Verdana"/>
              <a:sym typeface="Verdana"/>
            </a:endParaRPr>
          </a:p>
          <a:p>
            <a:pPr indent="0" lvl="0" marL="0" marR="0" rtl="0" algn="ctr">
              <a:lnSpc>
                <a:spcPct val="110000"/>
              </a:lnSpc>
              <a:spcBef>
                <a:spcPts val="0"/>
              </a:spcBef>
              <a:spcAft>
                <a:spcPts val="0"/>
              </a:spcAft>
              <a:buClr>
                <a:srgbClr val="A5A5A5"/>
              </a:buClr>
              <a:buSzPct val="100000"/>
              <a:buFont typeface="Verdana"/>
              <a:buNone/>
            </a:pPr>
            <a:r>
              <a:rPr b="0" i="0" lang="es-ES" sz="6400" u="none" cap="none" strike="noStrike">
                <a:solidFill>
                  <a:srgbClr val="A5A5A5"/>
                </a:solidFill>
                <a:latin typeface="Verdana"/>
                <a:ea typeface="Verdana"/>
                <a:cs typeface="Verdana"/>
                <a:sym typeface="Verdana"/>
              </a:rPr>
              <a:t>Actualmente se vienen haciendo avances en este sentido con el Ministerio del Interior que es según el manual operativo la entidad responsable de este componente. A su cargo están el desarrollo del módulo introductorio de corresponsabilidad, así como la gestión de la oferta. </a:t>
            </a:r>
            <a:endParaRPr/>
          </a:p>
          <a:p>
            <a:pPr indent="0" lvl="0" marL="0" marR="0" rtl="0" algn="ctr">
              <a:lnSpc>
                <a:spcPct val="110000"/>
              </a:lnSpc>
              <a:spcBef>
                <a:spcPts val="0"/>
              </a:spcBef>
              <a:spcAft>
                <a:spcPts val="0"/>
              </a:spcAft>
              <a:buClr>
                <a:schemeClr val="dk1"/>
              </a:buClr>
              <a:buSzPct val="100000"/>
              <a:buFont typeface="Verdana"/>
              <a:buNone/>
            </a:pPr>
            <a:r>
              <a:t/>
            </a:r>
            <a:endParaRPr b="0" i="0" sz="6400" u="none" cap="none" strike="noStrike">
              <a:solidFill>
                <a:srgbClr val="A5A5A5"/>
              </a:solidFill>
              <a:latin typeface="Verdana"/>
              <a:ea typeface="Verdana"/>
              <a:cs typeface="Verdana"/>
              <a:sym typeface="Verdana"/>
            </a:endParaRPr>
          </a:p>
          <a:p>
            <a:pPr indent="0" lvl="0" marL="0" marR="0" rtl="0" algn="ctr">
              <a:lnSpc>
                <a:spcPct val="110000"/>
              </a:lnSpc>
              <a:spcBef>
                <a:spcPts val="0"/>
              </a:spcBef>
              <a:spcAft>
                <a:spcPts val="0"/>
              </a:spcAft>
              <a:buClr>
                <a:srgbClr val="A5A5A5"/>
              </a:buClr>
              <a:buSzPct val="100000"/>
              <a:buFont typeface="Verdana"/>
              <a:buNone/>
            </a:pPr>
            <a:r>
              <a:rPr b="0" i="0" lang="es-ES" sz="6400" u="none" cap="none" strike="noStrike">
                <a:solidFill>
                  <a:srgbClr val="A5A5A5"/>
                </a:solidFill>
                <a:latin typeface="Verdana"/>
                <a:ea typeface="Verdana"/>
                <a:cs typeface="Verdana"/>
                <a:sym typeface="Verdana"/>
              </a:rPr>
              <a:t>Por esto, hemos desarrollado, para los grupos que ingresaron entre octubre y noviembre al programa, unas acciones estratégicas que buscan introducir unas metodologías y estrategias que responden a las lecciones aprendidas hasta el momento por parte de los grupos A y B y que introducen metodologías que se implementarán también para el grupo C. </a:t>
            </a:r>
            <a:br>
              <a:rPr b="1" i="0" lang="es-ES" sz="6400" u="none" cap="none" strike="noStrike">
                <a:solidFill>
                  <a:srgbClr val="A5A5A5"/>
                </a:solidFill>
                <a:latin typeface="Verdana"/>
                <a:ea typeface="Verdana"/>
                <a:cs typeface="Verdana"/>
                <a:sym typeface="Verdana"/>
              </a:rPr>
            </a:br>
            <a:endParaRPr b="1" i="0" sz="6400" u="none" cap="none" strike="noStrike">
              <a:solidFill>
                <a:srgbClr val="A5A5A5"/>
              </a:solidFill>
              <a:latin typeface="Verdana"/>
              <a:ea typeface="Verdana"/>
              <a:cs typeface="Verdana"/>
              <a:sym typeface="Verdana"/>
            </a:endParaRPr>
          </a:p>
          <a:p>
            <a:pPr indent="0" lvl="0" marL="0" marR="0" rtl="0" algn="ctr">
              <a:lnSpc>
                <a:spcPct val="120000"/>
              </a:lnSpc>
              <a:spcBef>
                <a:spcPts val="0"/>
              </a:spcBef>
              <a:spcAft>
                <a:spcPts val="0"/>
              </a:spcAft>
              <a:buClr>
                <a:srgbClr val="A5A5A5"/>
              </a:buClr>
              <a:buSzPct val="100000"/>
              <a:buFont typeface="Verdana"/>
              <a:buNone/>
            </a:pPr>
            <a:r>
              <a:rPr b="1" i="0" lang="es-ES" sz="6400" u="none" cap="none" strike="noStrike">
                <a:solidFill>
                  <a:srgbClr val="A5A5A5"/>
                </a:solidFill>
                <a:latin typeface="Verdana"/>
                <a:ea typeface="Verdana"/>
                <a:cs typeface="Verdana"/>
                <a:sym typeface="Verdana"/>
              </a:rPr>
              <a:t>Por medio de las acciones estratégicas aquí descritas se quiere generar el siguiente impacto:</a:t>
            </a:r>
            <a:br>
              <a:rPr b="1" i="0" lang="es-ES" sz="6400" u="none" cap="none" strike="noStrike">
                <a:solidFill>
                  <a:srgbClr val="A5A5A5"/>
                </a:solidFill>
                <a:latin typeface="Verdana"/>
                <a:ea typeface="Verdana"/>
                <a:cs typeface="Verdana"/>
                <a:sym typeface="Verdana"/>
              </a:rPr>
            </a:br>
            <a:br>
              <a:rPr b="1" i="0" lang="es-ES" sz="6400" u="none" cap="none" strike="noStrike">
                <a:solidFill>
                  <a:srgbClr val="A5A5A5"/>
                </a:solidFill>
                <a:latin typeface="Verdana"/>
                <a:ea typeface="Verdana"/>
                <a:cs typeface="Verdana"/>
                <a:sym typeface="Verdana"/>
              </a:rPr>
            </a:br>
            <a:r>
              <a:rPr b="1" i="0" lang="es-ES" sz="6400" u="none" cap="none" strike="noStrike">
                <a:solidFill>
                  <a:srgbClr val="A5A5A5"/>
                </a:solidFill>
                <a:latin typeface="Verdana"/>
                <a:ea typeface="Verdana"/>
                <a:cs typeface="Verdana"/>
                <a:sym typeface="Verdana"/>
              </a:rPr>
              <a:t>1. Generar una mayor contención metodológica al ejercicio de la corresponsabilidad.</a:t>
            </a:r>
            <a:br>
              <a:rPr b="1" i="0" lang="es-ES" sz="6400" u="none" cap="none" strike="noStrike">
                <a:solidFill>
                  <a:srgbClr val="A5A5A5"/>
                </a:solidFill>
                <a:latin typeface="Verdana"/>
                <a:ea typeface="Verdana"/>
                <a:cs typeface="Verdana"/>
                <a:sym typeface="Verdana"/>
              </a:rPr>
            </a:br>
            <a:endParaRPr b="1" i="0" sz="6400" u="none" cap="none" strike="noStrike">
              <a:solidFill>
                <a:srgbClr val="A5A5A5"/>
              </a:solidFill>
              <a:latin typeface="Verdana"/>
              <a:ea typeface="Verdana"/>
              <a:cs typeface="Verdana"/>
              <a:sym typeface="Verdana"/>
            </a:endParaRPr>
          </a:p>
          <a:p>
            <a:pPr indent="0" lvl="0" marL="0" marR="0" rtl="0" algn="ctr">
              <a:lnSpc>
                <a:spcPct val="120000"/>
              </a:lnSpc>
              <a:spcBef>
                <a:spcPts val="0"/>
              </a:spcBef>
              <a:spcAft>
                <a:spcPts val="0"/>
              </a:spcAft>
              <a:buClr>
                <a:srgbClr val="A5A5A5"/>
              </a:buClr>
              <a:buSzPct val="100000"/>
              <a:buFont typeface="Verdana"/>
              <a:buNone/>
            </a:pPr>
            <a:r>
              <a:rPr b="1" i="0" lang="es-ES" sz="6400" u="none" cap="none" strike="noStrike">
                <a:solidFill>
                  <a:srgbClr val="A5A5A5"/>
                </a:solidFill>
                <a:latin typeface="Verdana"/>
                <a:ea typeface="Verdana"/>
                <a:cs typeface="Verdana"/>
                <a:sym typeface="Verdana"/>
              </a:rPr>
              <a:t>2. Generar instrumentos que sean, a su vez, productos de aprendizaje.</a:t>
            </a:r>
            <a:br>
              <a:rPr b="1" i="0" lang="es-ES" sz="6400" u="none" cap="none" strike="noStrike">
                <a:solidFill>
                  <a:srgbClr val="A5A5A5"/>
                </a:solidFill>
                <a:latin typeface="Verdana"/>
                <a:ea typeface="Verdana"/>
                <a:cs typeface="Verdana"/>
                <a:sym typeface="Verdana"/>
              </a:rPr>
            </a:br>
            <a:endParaRPr b="1" i="0" sz="6400" u="none" cap="none" strike="noStrike">
              <a:solidFill>
                <a:srgbClr val="A5A5A5"/>
              </a:solidFill>
              <a:latin typeface="Verdana"/>
              <a:ea typeface="Verdana"/>
              <a:cs typeface="Verdana"/>
              <a:sym typeface="Verdana"/>
            </a:endParaRPr>
          </a:p>
          <a:p>
            <a:pPr indent="0" lvl="0" marL="0" marR="0" rtl="0" algn="ctr">
              <a:lnSpc>
                <a:spcPct val="120000"/>
              </a:lnSpc>
              <a:spcBef>
                <a:spcPts val="0"/>
              </a:spcBef>
              <a:spcAft>
                <a:spcPts val="0"/>
              </a:spcAft>
              <a:buClr>
                <a:srgbClr val="A5A5A5"/>
              </a:buClr>
              <a:buSzPct val="100000"/>
              <a:buFont typeface="Verdana"/>
              <a:buNone/>
            </a:pPr>
            <a:r>
              <a:rPr b="1" i="0" lang="es-ES" sz="6400" u="none" cap="none" strike="noStrike">
                <a:solidFill>
                  <a:srgbClr val="A5A5A5"/>
                </a:solidFill>
                <a:latin typeface="Verdana"/>
                <a:ea typeface="Verdana"/>
                <a:cs typeface="Verdana"/>
                <a:sym typeface="Verdana"/>
              </a:rPr>
              <a:t>3. Implementar herramientas de sistematización, de monitoreo y seguimiento al desarrollo del componente.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nvSpPr>
        <p:spPr>
          <a:xfrm>
            <a:off x="831775" y="917794"/>
            <a:ext cx="10530288" cy="5224442"/>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Verdana"/>
              <a:buNone/>
            </a:pPr>
            <a:br>
              <a:rPr b="1" i="0" lang="es-ES" sz="1600" u="none" cap="none" strike="noStrike">
                <a:solidFill>
                  <a:schemeClr val="dk1"/>
                </a:solidFill>
                <a:latin typeface="Verdana"/>
                <a:ea typeface="Verdana"/>
                <a:cs typeface="Verdana"/>
                <a:sym typeface="Verdana"/>
              </a:rPr>
            </a:br>
            <a:r>
              <a:rPr b="1" i="0" lang="es-ES" sz="1600" u="none" cap="none" strike="noStrike">
                <a:solidFill>
                  <a:srgbClr val="A5A5A5"/>
                </a:solidFill>
                <a:latin typeface="Verdana"/>
                <a:ea typeface="Verdana"/>
                <a:cs typeface="Verdana"/>
                <a:sym typeface="Verdana"/>
              </a:rPr>
              <a:t>1. Generar una mayor contención metodológica al ejercicio de la corresponsabilidad.</a:t>
            </a:r>
            <a:endParaRPr/>
          </a:p>
          <a:p>
            <a:pPr indent="0" lvl="0" marL="0" marR="0" rtl="0" algn="ctr">
              <a:lnSpc>
                <a:spcPct val="90000"/>
              </a:lnSpc>
              <a:spcBef>
                <a:spcPts val="0"/>
              </a:spcBef>
              <a:spcAft>
                <a:spcPts val="0"/>
              </a:spcAft>
              <a:buClr>
                <a:schemeClr val="dk1"/>
              </a:buClr>
              <a:buSzPts val="1600"/>
              <a:buFont typeface="Verdana"/>
              <a:buNone/>
            </a:pPr>
            <a:r>
              <a:t/>
            </a:r>
            <a:endParaRPr b="1" i="0" sz="1600" u="none" cap="none" strike="noStrike">
              <a:solidFill>
                <a:srgbClr val="A5A5A5"/>
              </a:solidFill>
              <a:latin typeface="Verdana"/>
              <a:ea typeface="Verdana"/>
              <a:cs typeface="Verdana"/>
              <a:sym typeface="Verdana"/>
            </a:endParaRPr>
          </a:p>
          <a:p>
            <a:pPr indent="0" lvl="0" marL="0" marR="0" rtl="0" algn="ctr">
              <a:lnSpc>
                <a:spcPct val="90000"/>
              </a:lnSpc>
              <a:spcBef>
                <a:spcPts val="0"/>
              </a:spcBef>
              <a:spcAft>
                <a:spcPts val="0"/>
              </a:spcAft>
              <a:buClr>
                <a:srgbClr val="A5A5A5"/>
              </a:buClr>
              <a:buSzPts val="1400"/>
              <a:buFont typeface="Verdana"/>
              <a:buNone/>
            </a:pPr>
            <a:r>
              <a:rPr b="0" i="0" lang="es-ES" sz="1400" u="none" cap="none" strike="noStrike">
                <a:solidFill>
                  <a:srgbClr val="A5A5A5"/>
                </a:solidFill>
                <a:latin typeface="Verdana"/>
                <a:ea typeface="Verdana"/>
                <a:cs typeface="Verdana"/>
                <a:sym typeface="Verdana"/>
              </a:rPr>
              <a:t>Sobre este punto es pertinente señalar que se ha venido identificando, en la experiencia del componente hasta el momento,  la necesidad de no delegar o depender de terceros a la hora de consolidar con los jóvenes unos objetivos y unas acciones a realizar en el marco de la fase 2. En este sentido se propone que independientemente de si existe o no una oferta de corresponsabilidad es imperativo enmarcar, desde el aula del programa y con el acompañamiento de los profesionales de corresponsabilidad un campo de acción, una estructura para la fase 2. </a:t>
            </a:r>
            <a:br>
              <a:rPr b="1" i="0" lang="es-ES" sz="1600" u="none" cap="none" strike="noStrike">
                <a:solidFill>
                  <a:schemeClr val="dk1"/>
                </a:solidFill>
                <a:latin typeface="Verdana"/>
                <a:ea typeface="Verdana"/>
                <a:cs typeface="Verdana"/>
                <a:sym typeface="Verdana"/>
              </a:rPr>
            </a:br>
            <a:endParaRPr b="1" i="0" sz="1600" u="none" cap="none" strike="noStrike">
              <a:solidFill>
                <a:srgbClr val="A5A5A5"/>
              </a:solidFill>
              <a:latin typeface="Verdana"/>
              <a:ea typeface="Verdana"/>
              <a:cs typeface="Verdana"/>
              <a:sym typeface="Verdana"/>
            </a:endParaRPr>
          </a:p>
          <a:p>
            <a:pPr indent="0" lvl="0" marL="0" marR="0" rtl="0" algn="ctr">
              <a:lnSpc>
                <a:spcPct val="90000"/>
              </a:lnSpc>
              <a:spcBef>
                <a:spcPts val="0"/>
              </a:spcBef>
              <a:spcAft>
                <a:spcPts val="0"/>
              </a:spcAft>
              <a:buClr>
                <a:srgbClr val="A5A5A5"/>
              </a:buClr>
              <a:buSzPts val="1600"/>
              <a:buFont typeface="Verdana"/>
              <a:buNone/>
            </a:pPr>
            <a:r>
              <a:rPr b="1" i="0" lang="es-ES" sz="1600" u="none" cap="none" strike="noStrike">
                <a:solidFill>
                  <a:srgbClr val="A5A5A5"/>
                </a:solidFill>
                <a:latin typeface="Verdana"/>
                <a:ea typeface="Verdana"/>
                <a:cs typeface="Verdana"/>
                <a:sym typeface="Verdana"/>
              </a:rPr>
              <a:t>2. Generar instrumentos que sean, a su vez, productos de aprendizaje.</a:t>
            </a:r>
            <a:endParaRPr/>
          </a:p>
          <a:p>
            <a:pPr indent="0" lvl="0" marL="0" marR="0" rtl="0" algn="ctr">
              <a:lnSpc>
                <a:spcPct val="90000"/>
              </a:lnSpc>
              <a:spcBef>
                <a:spcPts val="0"/>
              </a:spcBef>
              <a:spcAft>
                <a:spcPts val="0"/>
              </a:spcAft>
              <a:buClr>
                <a:schemeClr val="dk1"/>
              </a:buClr>
              <a:buSzPts val="1400"/>
              <a:buFont typeface="Verdana"/>
              <a:buNone/>
            </a:pPr>
            <a:r>
              <a:t/>
            </a:r>
            <a:endParaRPr b="1" i="0" sz="1400" u="none" cap="none" strike="noStrike">
              <a:solidFill>
                <a:srgbClr val="A5A5A5"/>
              </a:solidFill>
              <a:latin typeface="Verdana"/>
              <a:ea typeface="Verdana"/>
              <a:cs typeface="Verdana"/>
              <a:sym typeface="Verdana"/>
            </a:endParaRPr>
          </a:p>
          <a:p>
            <a:pPr indent="0" lvl="0" marL="0" marR="0" rtl="0" algn="ctr">
              <a:lnSpc>
                <a:spcPct val="90000"/>
              </a:lnSpc>
              <a:spcBef>
                <a:spcPts val="0"/>
              </a:spcBef>
              <a:spcAft>
                <a:spcPts val="0"/>
              </a:spcAft>
              <a:buClr>
                <a:srgbClr val="A5A5A5"/>
              </a:buClr>
              <a:buSzPts val="1400"/>
              <a:buFont typeface="Verdana"/>
              <a:buNone/>
            </a:pPr>
            <a:r>
              <a:rPr b="0" i="0" lang="es-ES" sz="1400" u="none" cap="none" strike="noStrike">
                <a:solidFill>
                  <a:srgbClr val="A5A5A5"/>
                </a:solidFill>
                <a:latin typeface="Verdana"/>
                <a:ea typeface="Verdana"/>
                <a:cs typeface="Verdana"/>
                <a:sym typeface="Verdana"/>
              </a:rPr>
              <a:t>Se busca que los instrumentos de sistematización, de monitoreo y seguimiento sean parte del desarrollo de las actividades de formación de las y los jóvenes en este sentido se propone que estos instrumentos motiven espacios de trabajo en el aula y que se desarrollen con los jóvenes y no impliquen actividades individualizadas o que sumen trabajo de gestión adicional.</a:t>
            </a:r>
            <a:br>
              <a:rPr b="1" i="0" lang="es-ES" sz="1600" u="none" cap="none" strike="noStrike">
                <a:solidFill>
                  <a:schemeClr val="dk1"/>
                </a:solidFill>
                <a:latin typeface="Verdana"/>
                <a:ea typeface="Verdana"/>
                <a:cs typeface="Verdana"/>
                <a:sym typeface="Verdana"/>
              </a:rPr>
            </a:br>
            <a:endParaRPr b="1" i="0" sz="1600" u="none" cap="none" strike="noStrike">
              <a:solidFill>
                <a:srgbClr val="A5A5A5"/>
              </a:solidFill>
              <a:latin typeface="Verdana"/>
              <a:ea typeface="Verdana"/>
              <a:cs typeface="Verdana"/>
              <a:sym typeface="Verdana"/>
            </a:endParaRPr>
          </a:p>
          <a:p>
            <a:pPr indent="0" lvl="0" marL="0" marR="0" rtl="0" algn="ctr">
              <a:lnSpc>
                <a:spcPct val="90000"/>
              </a:lnSpc>
              <a:spcBef>
                <a:spcPts val="0"/>
              </a:spcBef>
              <a:spcAft>
                <a:spcPts val="0"/>
              </a:spcAft>
              <a:buClr>
                <a:srgbClr val="A5A5A5"/>
              </a:buClr>
              <a:buSzPts val="1600"/>
              <a:buFont typeface="Verdana"/>
              <a:buNone/>
            </a:pPr>
            <a:r>
              <a:rPr b="1" i="0" lang="es-ES" sz="1600" u="none" cap="none" strike="noStrike">
                <a:solidFill>
                  <a:srgbClr val="A5A5A5"/>
                </a:solidFill>
                <a:latin typeface="Verdana"/>
                <a:ea typeface="Verdana"/>
                <a:cs typeface="Verdana"/>
                <a:sym typeface="Verdana"/>
              </a:rPr>
              <a:t>3. Implementar herramientas de sistematización, de monitoreo y seguimiento al desarrollo del componente. </a:t>
            </a:r>
            <a:endParaRPr/>
          </a:p>
          <a:p>
            <a:pPr indent="0" lvl="0" marL="0" marR="0" rtl="0" algn="ctr">
              <a:lnSpc>
                <a:spcPct val="90000"/>
              </a:lnSpc>
              <a:spcBef>
                <a:spcPts val="0"/>
              </a:spcBef>
              <a:spcAft>
                <a:spcPts val="0"/>
              </a:spcAft>
              <a:buClr>
                <a:schemeClr val="dk1"/>
              </a:buClr>
              <a:buSzPts val="1600"/>
              <a:buFont typeface="Verdana"/>
              <a:buNone/>
            </a:pPr>
            <a:r>
              <a:t/>
            </a:r>
            <a:endParaRPr b="1" i="0" sz="1600" u="none" cap="none" strike="noStrike">
              <a:solidFill>
                <a:srgbClr val="A5A5A5"/>
              </a:solidFill>
              <a:latin typeface="Verdana"/>
              <a:ea typeface="Verdana"/>
              <a:cs typeface="Verdana"/>
              <a:sym typeface="Verdana"/>
            </a:endParaRPr>
          </a:p>
          <a:p>
            <a:pPr indent="0" lvl="0" marL="0" marR="0" rtl="0" algn="ctr">
              <a:lnSpc>
                <a:spcPct val="90000"/>
              </a:lnSpc>
              <a:spcBef>
                <a:spcPts val="0"/>
              </a:spcBef>
              <a:spcAft>
                <a:spcPts val="0"/>
              </a:spcAft>
              <a:buClr>
                <a:srgbClr val="A5A5A5"/>
              </a:buClr>
              <a:buSzPts val="1400"/>
              <a:buFont typeface="Verdana"/>
              <a:buNone/>
            </a:pPr>
            <a:r>
              <a:rPr b="0" i="0" lang="es-ES" sz="1400" u="none" cap="none" strike="noStrike">
                <a:solidFill>
                  <a:srgbClr val="A5A5A5"/>
                </a:solidFill>
                <a:latin typeface="Verdana"/>
                <a:ea typeface="Verdana"/>
                <a:cs typeface="Verdana"/>
                <a:sym typeface="Verdana"/>
              </a:rPr>
              <a:t>Con el fin de generar una base de información más amplia sobre el desarrollo de las actividades en el componente se vienen estructurando canales e instrumentos que permitan sistematizar tanto los PPC como lo que se propone como Ruta de Corresponsabilidad para la fase 2. El propósito de esto poder brindar una información necesaria para la gestión apropiada, para los equipos en el nivel central como para los equipos que van a acompañar, en los niveles regionales y locales, el componente por parte del Ministerio del Interior. Esto beneficia tanto la generación de estrategias y contenidos pedagógicas pertinentes como la posibilidad de habilitar escenarios y relaciones con instituciones, entidades y organización que puedan soportar y enriquecer las actividades de la fase 2.</a:t>
            </a:r>
            <a:r>
              <a:rPr b="0" i="0" lang="es-ES" sz="1600" u="none" cap="none" strike="noStrike">
                <a:solidFill>
                  <a:srgbClr val="A5A5A5"/>
                </a:solidFill>
                <a:latin typeface="Verdana"/>
                <a:ea typeface="Verdana"/>
                <a:cs typeface="Verdana"/>
                <a:sym typeface="Verdana"/>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b="0" l="0" r="0" t="0"/>
          <a:stretch/>
        </p:blipFill>
        <p:spPr>
          <a:xfrm>
            <a:off x="392675" y="-5562"/>
            <a:ext cx="3457074" cy="4666247"/>
          </a:xfrm>
          <a:prstGeom prst="rect">
            <a:avLst/>
          </a:prstGeom>
          <a:noFill/>
          <a:ln>
            <a:noFill/>
          </a:ln>
        </p:spPr>
      </p:pic>
      <p:pic>
        <p:nvPicPr>
          <p:cNvPr descr="Grupo de personas en un parque&#10;&#10;Descripción generada automáticamente" id="162" name="Google Shape;162;p6"/>
          <p:cNvPicPr preferRelativeResize="0"/>
          <p:nvPr/>
        </p:nvPicPr>
        <p:blipFill rotWithShape="1">
          <a:blip r:embed="rId4">
            <a:alphaModFix/>
          </a:blip>
          <a:srcRect b="0" l="0" r="0" t="0"/>
          <a:stretch/>
        </p:blipFill>
        <p:spPr>
          <a:xfrm>
            <a:off x="4314874" y="3431588"/>
            <a:ext cx="6096000" cy="3429000"/>
          </a:xfrm>
          <a:prstGeom prst="rect">
            <a:avLst/>
          </a:prstGeom>
          <a:noFill/>
          <a:ln>
            <a:noFill/>
          </a:ln>
        </p:spPr>
      </p:pic>
      <p:pic>
        <p:nvPicPr>
          <p:cNvPr descr="Grupo de personas en un parque&#10;&#10;Descripción generada automáticamente" id="163" name="Google Shape;163;p6"/>
          <p:cNvPicPr preferRelativeResize="0"/>
          <p:nvPr/>
        </p:nvPicPr>
        <p:blipFill rotWithShape="1">
          <a:blip r:embed="rId5">
            <a:alphaModFix/>
          </a:blip>
          <a:srcRect b="0" l="0" r="0" t="0"/>
          <a:stretch/>
        </p:blipFill>
        <p:spPr>
          <a:xfrm>
            <a:off x="5360844" y="-1618"/>
            <a:ext cx="6096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nvSpPr>
        <p:spPr>
          <a:xfrm>
            <a:off x="965812" y="2270851"/>
            <a:ext cx="105744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3600" u="none" cap="none" strike="noStrike">
                <a:solidFill>
                  <a:srgbClr val="CF3B78"/>
                </a:solidFill>
                <a:latin typeface="Verdana"/>
                <a:ea typeface="Verdana"/>
                <a:cs typeface="Verdana"/>
                <a:sym typeface="Verdana"/>
              </a:rPr>
              <a:t>Algunas pautas pedagógicas que se han venido decantando en la construcción de marco metodológico para el componente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4995537" y="1929023"/>
            <a:ext cx="6727632" cy="415498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b="1" i="0" lang="es-ES" sz="1400" u="none" cap="none" strike="noStrike">
                <a:solidFill>
                  <a:schemeClr val="dk1"/>
                </a:solidFill>
                <a:latin typeface="Arial"/>
                <a:ea typeface="Arial"/>
                <a:cs typeface="Arial"/>
                <a:sym typeface="Arial"/>
              </a:rPr>
              <a:t>Nutrir la curiosidad y afianzar conocimientos</a:t>
            </a:r>
            <a:r>
              <a:rPr b="0" i="0" lang="es-ES" sz="1400" u="none" cap="none" strike="noStrike">
                <a:solidFill>
                  <a:schemeClr val="dk1"/>
                </a:solidFill>
                <a:latin typeface="Arial"/>
                <a:ea typeface="Arial"/>
                <a:cs typeface="Arial"/>
                <a:sym typeface="Arial"/>
              </a:rPr>
              <a:t>: Al trabajar de manera paralela temas de su interés, tanto desde los escenarios académicos como prácticos.​</a:t>
            </a:r>
            <a:br>
              <a:rPr b="0" i="0" lang="es-ES" sz="1400" u="none" cap="none" strike="noStrike">
                <a:solidFill>
                  <a:schemeClr val="dk1"/>
                </a:solidFill>
                <a:latin typeface="Arial"/>
                <a:ea typeface="Arial"/>
                <a:cs typeface="Arial"/>
                <a:sym typeface="Arial"/>
              </a:rPr>
            </a:br>
            <a:endParaRPr b="0" i="0" sz="1800" u="none" cap="none" strike="noStrike">
              <a:solidFill>
                <a:schemeClr val="dk1"/>
              </a:solidFill>
              <a:latin typeface="Helvetica Neue"/>
              <a:ea typeface="Helvetica Neue"/>
              <a:cs typeface="Helvetica Neue"/>
              <a:sym typeface="Helvetica Neue"/>
            </a:endParaRPr>
          </a:p>
          <a:p>
            <a:pPr indent="-285750" lvl="0" marL="285750" marR="0" rtl="0" algn="l">
              <a:spcBef>
                <a:spcPts val="0"/>
              </a:spcBef>
              <a:spcAft>
                <a:spcPts val="0"/>
              </a:spcAft>
              <a:buClr>
                <a:schemeClr val="dk1"/>
              </a:buClr>
              <a:buSzPts val="1400"/>
              <a:buFont typeface="Arial"/>
              <a:buChar char="•"/>
            </a:pPr>
            <a:r>
              <a:rPr b="1" i="0" lang="es-ES" sz="1400" u="none" cap="none" strike="noStrike">
                <a:solidFill>
                  <a:schemeClr val="dk1"/>
                </a:solidFill>
                <a:latin typeface="Arial"/>
                <a:ea typeface="Arial"/>
                <a:cs typeface="Arial"/>
                <a:sym typeface="Arial"/>
              </a:rPr>
              <a:t>Generar empatías y afectos</a:t>
            </a:r>
            <a:r>
              <a:rPr b="0" i="0" lang="es-ES" sz="1400" u="none" cap="none" strike="noStrike">
                <a:solidFill>
                  <a:schemeClr val="dk1"/>
                </a:solidFill>
                <a:latin typeface="Arial"/>
                <a:ea typeface="Arial"/>
                <a:cs typeface="Arial"/>
                <a:sym typeface="Arial"/>
              </a:rPr>
              <a:t>: Estructurando en ellas y ellos nuevas formas de relacionamiento consigo mismo, con las y los otros y con sus territorios. ​</a:t>
            </a:r>
            <a:br>
              <a:rPr b="0" i="0" lang="es-ES" sz="1400" u="none" cap="none" strike="noStrike">
                <a:solidFill>
                  <a:schemeClr val="dk1"/>
                </a:solidFill>
                <a:latin typeface="Arial"/>
                <a:ea typeface="Arial"/>
                <a:cs typeface="Arial"/>
                <a:sym typeface="Arial"/>
              </a:rPr>
            </a:br>
            <a:endParaRPr b="0" i="0" sz="1800" u="none" cap="none" strike="noStrike">
              <a:solidFill>
                <a:schemeClr val="dk1"/>
              </a:solidFill>
              <a:latin typeface="Helvetica Neue"/>
              <a:ea typeface="Helvetica Neue"/>
              <a:cs typeface="Helvetica Neue"/>
              <a:sym typeface="Helvetica Neue"/>
            </a:endParaRPr>
          </a:p>
          <a:p>
            <a:pPr indent="-285750" lvl="0" marL="285750" marR="0" rtl="0" algn="l">
              <a:spcBef>
                <a:spcPts val="0"/>
              </a:spcBef>
              <a:spcAft>
                <a:spcPts val="0"/>
              </a:spcAft>
              <a:buClr>
                <a:schemeClr val="dk1"/>
              </a:buClr>
              <a:buSzPts val="1400"/>
              <a:buFont typeface="Arial"/>
              <a:buChar char="•"/>
            </a:pPr>
            <a:r>
              <a:rPr b="1" i="0" lang="es-ES" sz="1400" u="none" cap="none" strike="noStrike">
                <a:solidFill>
                  <a:schemeClr val="dk1"/>
                </a:solidFill>
                <a:latin typeface="Arial"/>
                <a:ea typeface="Arial"/>
                <a:cs typeface="Arial"/>
                <a:sym typeface="Arial"/>
              </a:rPr>
              <a:t>Fortalecer su capacidad de agencia</a:t>
            </a:r>
            <a:r>
              <a:rPr b="0" i="0" lang="es-ES" sz="1400" u="none" cap="none" strike="noStrike">
                <a:solidFill>
                  <a:schemeClr val="dk1"/>
                </a:solidFill>
                <a:latin typeface="Arial"/>
                <a:ea typeface="Arial"/>
                <a:cs typeface="Arial"/>
                <a:sym typeface="Arial"/>
              </a:rPr>
              <a:t>: Descubriendo formas diversas de participación social y de aportar a la paz; experimentando una relación directa con la consecución de derechos.​</a:t>
            </a:r>
            <a:br>
              <a:rPr b="0" i="0" lang="es-ES" sz="1400" u="none" cap="none" strike="noStrike">
                <a:solidFill>
                  <a:schemeClr val="dk1"/>
                </a:solidFill>
                <a:latin typeface="Arial"/>
                <a:ea typeface="Arial"/>
                <a:cs typeface="Arial"/>
                <a:sym typeface="Arial"/>
              </a:rPr>
            </a:br>
            <a:endParaRPr b="0" i="0" sz="1800" u="none" cap="none" strike="noStrike">
              <a:solidFill>
                <a:schemeClr val="dk1"/>
              </a:solidFill>
              <a:latin typeface="Helvetica Neue"/>
              <a:ea typeface="Helvetica Neue"/>
              <a:cs typeface="Helvetica Neue"/>
              <a:sym typeface="Helvetica Neue"/>
            </a:endParaRPr>
          </a:p>
          <a:p>
            <a:pPr indent="-285750" lvl="0" marL="285750" marR="0" rtl="0" algn="l">
              <a:spcBef>
                <a:spcPts val="0"/>
              </a:spcBef>
              <a:spcAft>
                <a:spcPts val="0"/>
              </a:spcAft>
              <a:buClr>
                <a:schemeClr val="dk1"/>
              </a:buClr>
              <a:buSzPts val="1400"/>
              <a:buFont typeface="Arial"/>
              <a:buChar char="•"/>
            </a:pPr>
            <a:r>
              <a:rPr b="0" i="0" lang="es-ES" sz="1400" u="none" cap="none" strike="noStrike">
                <a:solidFill>
                  <a:schemeClr val="dk1"/>
                </a:solidFill>
                <a:latin typeface="Arial"/>
                <a:ea typeface="Arial"/>
                <a:cs typeface="Arial"/>
                <a:sym typeface="Arial"/>
              </a:rPr>
              <a:t>​</a:t>
            </a:r>
            <a:r>
              <a:rPr b="1" i="0" lang="es-ES" sz="1400" u="none" cap="none" strike="noStrike">
                <a:solidFill>
                  <a:schemeClr val="dk1"/>
                </a:solidFill>
                <a:latin typeface="Arial"/>
                <a:ea typeface="Arial"/>
                <a:cs typeface="Arial"/>
                <a:sym typeface="Arial"/>
              </a:rPr>
              <a:t>Aprender a trabajar colectivamente y generar organización</a:t>
            </a:r>
            <a:r>
              <a:rPr b="0" i="0" lang="es-ES" sz="1400" u="none" cap="none" strike="noStrike">
                <a:solidFill>
                  <a:schemeClr val="dk1"/>
                </a:solidFill>
                <a:latin typeface="Arial"/>
                <a:ea typeface="Arial"/>
                <a:cs typeface="Arial"/>
                <a:sym typeface="Arial"/>
              </a:rPr>
              <a:t>: experimentando formas positivas de convivencia, compartiendo responsabilidades y labores en un grupo para alcanzar un objetivo común.​</a:t>
            </a:r>
            <a:br>
              <a:rPr b="0" i="0" lang="es-ES"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b="0" i="0" lang="es-ES" sz="1400" u="none" cap="none" strike="noStrike">
                <a:solidFill>
                  <a:schemeClr val="dk1"/>
                </a:solidFill>
                <a:latin typeface="Arial"/>
                <a:ea typeface="Arial"/>
                <a:cs typeface="Arial"/>
                <a:sym typeface="Arial"/>
              </a:rPr>
              <a:t>​</a:t>
            </a:r>
            <a:r>
              <a:rPr b="1" i="0" lang="es-ES" sz="1400" u="none" cap="none" strike="noStrike">
                <a:solidFill>
                  <a:schemeClr val="dk1"/>
                </a:solidFill>
                <a:latin typeface="Arial"/>
                <a:ea typeface="Arial"/>
                <a:cs typeface="Arial"/>
                <a:sym typeface="Arial"/>
              </a:rPr>
              <a:t>Resignificar las juventudes</a:t>
            </a:r>
            <a:r>
              <a:rPr b="0" i="0" lang="es-ES" sz="1400" u="none" cap="none" strike="noStrike">
                <a:solidFill>
                  <a:schemeClr val="dk1"/>
                </a:solidFill>
                <a:latin typeface="Arial"/>
                <a:ea typeface="Arial"/>
                <a:cs typeface="Arial"/>
                <a:sym typeface="Arial"/>
              </a:rPr>
              <a:t>: al impactar positivamente las percepciones propias y las de los demás.</a:t>
            </a:r>
            <a:br>
              <a:rPr b="0" i="0" lang="es-ES"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b="1" i="0" lang="es-ES" sz="1400" u="none" cap="none" strike="noStrike">
                <a:solidFill>
                  <a:schemeClr val="dk1"/>
                </a:solidFill>
                <a:latin typeface="Arial"/>
                <a:ea typeface="Arial"/>
                <a:cs typeface="Arial"/>
                <a:sym typeface="Arial"/>
              </a:rPr>
              <a:t>Reparar el tejido social</a:t>
            </a:r>
            <a:r>
              <a:rPr b="0" i="0" lang="es-ES" sz="1400" u="none" cap="none" strike="noStrike">
                <a:solidFill>
                  <a:schemeClr val="dk1"/>
                </a:solidFill>
                <a:latin typeface="Arial"/>
                <a:ea typeface="Arial"/>
                <a:cs typeface="Arial"/>
                <a:sym typeface="Arial"/>
              </a:rPr>
              <a:t>: al fortalecer las relaciones de confianza.​</a:t>
            </a:r>
            <a:endParaRPr b="0" i="0" sz="1800" u="none" cap="none" strike="noStrike">
              <a:solidFill>
                <a:schemeClr val="dk1"/>
              </a:solidFill>
              <a:latin typeface="Helvetica Neue"/>
              <a:ea typeface="Helvetica Neue"/>
              <a:cs typeface="Helvetica Neue"/>
              <a:sym typeface="Helvetica Neue"/>
            </a:endParaRPr>
          </a:p>
        </p:txBody>
      </p:sp>
      <p:sp>
        <p:nvSpPr>
          <p:cNvPr id="174" name="Google Shape;174;p8"/>
          <p:cNvSpPr/>
          <p:nvPr/>
        </p:nvSpPr>
        <p:spPr>
          <a:xfrm rot="840000">
            <a:off x="1324221" y="3347222"/>
            <a:ext cx="2324653" cy="1865320"/>
          </a:xfrm>
          <a:prstGeom prst="triangle">
            <a:avLst>
              <a:gd fmla="val 50000" name="adj"/>
            </a:avLst>
          </a:prstGeom>
          <a:solidFill>
            <a:srgbClr val="D8D8D8"/>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ES" sz="1100" u="none" cap="none" strike="noStrike">
                <a:solidFill>
                  <a:schemeClr val="lt1"/>
                </a:solidFill>
                <a:latin typeface="Helvetica Neue"/>
                <a:ea typeface="Helvetica Neue"/>
                <a:cs typeface="Helvetica Neue"/>
                <a:sym typeface="Helvetica Neue"/>
              </a:rPr>
              <a:t>TERRITORIAL</a:t>
            </a:r>
            <a:endParaRPr b="0" i="0" sz="1200" u="none" cap="none" strike="noStrike">
              <a:solidFill>
                <a:schemeClr val="lt1"/>
              </a:solidFill>
              <a:latin typeface="Helvetica Neue"/>
              <a:ea typeface="Helvetica Neue"/>
              <a:cs typeface="Helvetica Neue"/>
              <a:sym typeface="Helvetica Neue"/>
            </a:endParaRPr>
          </a:p>
        </p:txBody>
      </p:sp>
      <p:sp>
        <p:nvSpPr>
          <p:cNvPr id="175" name="Google Shape;175;p8"/>
          <p:cNvSpPr/>
          <p:nvPr/>
        </p:nvSpPr>
        <p:spPr>
          <a:xfrm rot="-1620000">
            <a:off x="741297" y="2445847"/>
            <a:ext cx="1891625" cy="1779174"/>
          </a:xfrm>
          <a:prstGeom prst="pentagon">
            <a:avLst>
              <a:gd fmla="val 105146" name="hf"/>
              <a:gd fmla="val 110557" name="vf"/>
            </a:avLst>
          </a:prstGeom>
          <a:solidFill>
            <a:srgbClr val="CF3B78"/>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ES" sz="1200" u="none" cap="none" strike="noStrike">
                <a:solidFill>
                  <a:schemeClr val="lt1"/>
                </a:solidFill>
                <a:latin typeface="Helvetica Neue"/>
                <a:ea typeface="Helvetica Neue"/>
                <a:cs typeface="Helvetica Neue"/>
                <a:sym typeface="Helvetica Neue"/>
              </a:rPr>
              <a:t>INDIVIDUAL</a:t>
            </a:r>
            <a:endParaRPr b="0" i="0" sz="1200" u="none" cap="none" strike="noStrike">
              <a:solidFill>
                <a:schemeClr val="lt1"/>
              </a:solidFill>
              <a:latin typeface="Helvetica Neue"/>
              <a:ea typeface="Helvetica Neue"/>
              <a:cs typeface="Helvetica Neue"/>
              <a:sym typeface="Helvetica Neue"/>
            </a:endParaRPr>
          </a:p>
        </p:txBody>
      </p:sp>
      <p:sp>
        <p:nvSpPr>
          <p:cNvPr id="176" name="Google Shape;176;p8"/>
          <p:cNvSpPr/>
          <p:nvPr/>
        </p:nvSpPr>
        <p:spPr>
          <a:xfrm rot="1260000">
            <a:off x="2400202" y="2823552"/>
            <a:ext cx="1860411" cy="1739238"/>
          </a:xfrm>
          <a:prstGeom prst="flowChartConnector">
            <a:avLst/>
          </a:prstGeom>
          <a:solidFill>
            <a:srgbClr val="A5A5A5"/>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ES" sz="1400" u="none" cap="none" strike="noStrike">
                <a:solidFill>
                  <a:srgbClr val="FFFFFF"/>
                </a:solidFill>
                <a:latin typeface="Arial"/>
                <a:ea typeface="Arial"/>
                <a:cs typeface="Arial"/>
                <a:sym typeface="Arial"/>
              </a:rPr>
              <a:t>COMUNITARIA</a:t>
            </a:r>
            <a:endParaRPr b="0" i="0" sz="1400" u="none" cap="none" strike="noStrike">
              <a:solidFill>
                <a:schemeClr val="lt1"/>
              </a:solidFill>
              <a:latin typeface="Helvetica Neue"/>
              <a:ea typeface="Helvetica Neue"/>
              <a:cs typeface="Helvetica Neue"/>
              <a:sym typeface="Helvetica Neue"/>
            </a:endParaRPr>
          </a:p>
        </p:txBody>
      </p:sp>
      <p:sp>
        <p:nvSpPr>
          <p:cNvPr id="177" name="Google Shape;177;p8"/>
          <p:cNvSpPr txBox="1"/>
          <p:nvPr/>
        </p:nvSpPr>
        <p:spPr>
          <a:xfrm>
            <a:off x="1689712" y="391251"/>
            <a:ext cx="898685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3600" u="none" cap="none" strike="noStrike">
                <a:solidFill>
                  <a:srgbClr val="CF3B78"/>
                </a:solidFill>
                <a:latin typeface="Verdana"/>
                <a:ea typeface="Verdana"/>
                <a:cs typeface="Verdana"/>
                <a:sym typeface="Verdana"/>
              </a:rPr>
              <a:t>Efectos que se pueden generan con el trabajo comunitario</a:t>
            </a:r>
            <a:endParaRPr/>
          </a:p>
        </p:txBody>
      </p:sp>
      <p:sp>
        <p:nvSpPr>
          <p:cNvPr id="178" name="Google Shape;178;p8"/>
          <p:cNvSpPr txBox="1"/>
          <p:nvPr/>
        </p:nvSpPr>
        <p:spPr>
          <a:xfrm>
            <a:off x="1079652" y="1933460"/>
            <a:ext cx="28625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1400" u="none" cap="none" strike="noStrike">
                <a:solidFill>
                  <a:schemeClr val="dk1"/>
                </a:solidFill>
                <a:latin typeface="Arial"/>
                <a:ea typeface="Arial"/>
                <a:cs typeface="Arial"/>
                <a:sym typeface="Arial"/>
              </a:rPr>
              <a:t>Dimensiones de transformación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ctrTitle"/>
          </p:nvPr>
        </p:nvSpPr>
        <p:spPr>
          <a:xfrm>
            <a:off x="1285302" y="765394"/>
            <a:ext cx="9621397" cy="11757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828282"/>
              </a:buClr>
              <a:buSzPts val="3600"/>
              <a:buFont typeface="Verdana"/>
              <a:buNone/>
            </a:pPr>
            <a:r>
              <a:rPr b="1" lang="es-ES" sz="3600">
                <a:solidFill>
                  <a:srgbClr val="828282"/>
                </a:solidFill>
                <a:latin typeface="Verdana"/>
                <a:ea typeface="Verdana"/>
                <a:cs typeface="Verdana"/>
                <a:sym typeface="Verdana"/>
              </a:rPr>
              <a:t>y ahora... devolvámonos un poquito:</a:t>
            </a:r>
            <a:r>
              <a:rPr b="1" lang="es-ES" sz="3600">
                <a:solidFill>
                  <a:srgbClr val="CF3B78"/>
                </a:solidFill>
                <a:latin typeface="Verdana"/>
                <a:ea typeface="Verdana"/>
                <a:cs typeface="Verdana"/>
                <a:sym typeface="Verdana"/>
              </a:rPr>
              <a:t> </a:t>
            </a:r>
            <a:r>
              <a:rPr b="1" i="1" lang="es-ES" sz="3600">
                <a:solidFill>
                  <a:srgbClr val="CF3B78"/>
                </a:solidFill>
                <a:latin typeface="Verdana"/>
                <a:ea typeface="Verdana"/>
                <a:cs typeface="Verdana"/>
                <a:sym typeface="Verdana"/>
              </a:rPr>
              <a:t>una ruta de atención integral.</a:t>
            </a:r>
            <a:endParaRPr i="1"/>
          </a:p>
        </p:txBody>
      </p:sp>
      <p:sp>
        <p:nvSpPr>
          <p:cNvPr id="184" name="Google Shape;184;p9"/>
          <p:cNvSpPr txBox="1"/>
          <p:nvPr/>
        </p:nvSpPr>
        <p:spPr>
          <a:xfrm>
            <a:off x="784801" y="2267331"/>
            <a:ext cx="10629439" cy="3477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000">
                <a:solidFill>
                  <a:srgbClr val="828282"/>
                </a:solidFill>
                <a:latin typeface="Arial"/>
                <a:ea typeface="Arial"/>
                <a:cs typeface="Arial"/>
                <a:sym typeface="Arial"/>
              </a:rPr>
              <a:t>El programa propone una</a:t>
            </a:r>
            <a:r>
              <a:rPr lang="es-ES" sz="2000">
                <a:solidFill>
                  <a:srgbClr val="000000"/>
                </a:solidFill>
                <a:latin typeface="Arial"/>
                <a:ea typeface="Arial"/>
                <a:cs typeface="Arial"/>
                <a:sym typeface="Arial"/>
              </a:rPr>
              <a:t> </a:t>
            </a:r>
            <a:r>
              <a:rPr b="1" lang="es-ES" sz="2000">
                <a:solidFill>
                  <a:srgbClr val="000000"/>
                </a:solidFill>
                <a:latin typeface="Arial"/>
                <a:ea typeface="Arial"/>
                <a:cs typeface="Arial"/>
                <a:sym typeface="Arial"/>
              </a:rPr>
              <a:t>ruta de atención integral. </a:t>
            </a:r>
            <a:r>
              <a:rPr lang="es-ES" sz="2000">
                <a:solidFill>
                  <a:srgbClr val="828282"/>
                </a:solidFill>
                <a:latin typeface="Arial"/>
                <a:ea typeface="Arial"/>
                <a:cs typeface="Arial"/>
                <a:sym typeface="Arial"/>
              </a:rPr>
              <a:t>Por ello, es necesario comprender y desarrollar sus componentes de manera articulada tanto </a:t>
            </a:r>
            <a:r>
              <a:rPr b="1" lang="es-ES" sz="2000">
                <a:solidFill>
                  <a:schemeClr val="dk1"/>
                </a:solidFill>
                <a:latin typeface="Arial"/>
                <a:ea typeface="Arial"/>
                <a:cs typeface="Arial"/>
                <a:sym typeface="Arial"/>
              </a:rPr>
              <a:t>desde los equipos como hacia los jóvenes</a:t>
            </a:r>
            <a:r>
              <a:rPr lang="es-ES" sz="2000">
                <a:solidFill>
                  <a:srgbClr val="828282"/>
                </a:solidFill>
                <a:latin typeface="Arial"/>
                <a:ea typeface="Arial"/>
                <a:cs typeface="Arial"/>
                <a:sym typeface="Arial"/>
              </a:rPr>
              <a:t>. Esto permite que las transformaciones individuales y comunitarias planteadas tengan un mayor impacto y arraigo tanto en las y los jóvenes beneficiarios del Programa como en sus entornos. </a:t>
            </a:r>
            <a:endParaRPr sz="2000">
              <a:solidFill>
                <a:srgbClr val="828282"/>
              </a:solidFill>
              <a:latin typeface="Arial"/>
              <a:ea typeface="Arial"/>
              <a:cs typeface="Arial"/>
              <a:sym typeface="Arial"/>
            </a:endParaRPr>
          </a:p>
          <a:p>
            <a:pPr indent="0" lvl="0" marL="0" marR="0" rtl="0" algn="ctr">
              <a:spcBef>
                <a:spcPts val="0"/>
              </a:spcBef>
              <a:spcAft>
                <a:spcPts val="0"/>
              </a:spcAft>
              <a:buNone/>
            </a:pPr>
            <a:r>
              <a:t/>
            </a:r>
            <a:endParaRPr sz="2000">
              <a:solidFill>
                <a:srgbClr val="828282"/>
              </a:solidFill>
              <a:latin typeface="Arial"/>
              <a:ea typeface="Arial"/>
              <a:cs typeface="Arial"/>
              <a:sym typeface="Arial"/>
            </a:endParaRPr>
          </a:p>
          <a:p>
            <a:pPr indent="0" lvl="0" marL="0" marR="0" rtl="0" algn="ctr">
              <a:spcBef>
                <a:spcPts val="0"/>
              </a:spcBef>
              <a:spcAft>
                <a:spcPts val="0"/>
              </a:spcAft>
              <a:buNone/>
            </a:pPr>
            <a:r>
              <a:rPr lang="es-ES" sz="2000">
                <a:solidFill>
                  <a:srgbClr val="828282"/>
                </a:solidFill>
                <a:latin typeface="Arial"/>
                <a:ea typeface="Arial"/>
                <a:cs typeface="Arial"/>
                <a:sym typeface="Arial"/>
              </a:rPr>
              <a:t>La corresponsabilidad o el trabajo comunitario es</a:t>
            </a:r>
            <a:r>
              <a:rPr lang="es-ES" sz="2000">
                <a:solidFill>
                  <a:schemeClr val="dk1"/>
                </a:solidFill>
                <a:latin typeface="Arial"/>
                <a:ea typeface="Arial"/>
                <a:cs typeface="Arial"/>
                <a:sym typeface="Arial"/>
              </a:rPr>
              <a:t> </a:t>
            </a:r>
            <a:r>
              <a:rPr b="1" lang="es-ES" sz="2000">
                <a:solidFill>
                  <a:schemeClr val="dk1"/>
                </a:solidFill>
                <a:latin typeface="Arial"/>
                <a:ea typeface="Arial"/>
                <a:cs typeface="Arial"/>
                <a:sym typeface="Arial"/>
              </a:rPr>
              <a:t>una experiencia formativa complementaria</a:t>
            </a:r>
            <a:r>
              <a:rPr lang="es-ES" sz="2000">
                <a:solidFill>
                  <a:schemeClr val="dk1"/>
                </a:solidFill>
                <a:latin typeface="Arial"/>
                <a:ea typeface="Arial"/>
                <a:cs typeface="Arial"/>
                <a:sym typeface="Arial"/>
              </a:rPr>
              <a:t> </a:t>
            </a:r>
            <a:r>
              <a:rPr lang="es-ES" sz="2000">
                <a:solidFill>
                  <a:srgbClr val="828282"/>
                </a:solidFill>
                <a:latin typeface="Arial"/>
                <a:ea typeface="Arial"/>
                <a:cs typeface="Arial"/>
                <a:sym typeface="Arial"/>
              </a:rPr>
              <a:t>a</a:t>
            </a:r>
            <a:r>
              <a:rPr lang="es-ES" sz="2000">
                <a:solidFill>
                  <a:schemeClr val="dk1"/>
                </a:solidFill>
                <a:latin typeface="Arial"/>
                <a:ea typeface="Arial"/>
                <a:cs typeface="Arial"/>
                <a:sym typeface="Arial"/>
              </a:rPr>
              <a:t> </a:t>
            </a:r>
            <a:r>
              <a:rPr lang="es-ES" sz="2000">
                <a:solidFill>
                  <a:srgbClr val="828282"/>
                </a:solidFill>
                <a:latin typeface="Arial"/>
                <a:ea typeface="Arial"/>
                <a:cs typeface="Arial"/>
                <a:sym typeface="Arial"/>
              </a:rPr>
              <a:t>lo que propone el componente de educación. Se asume como una experiencia formativa</a:t>
            </a:r>
            <a:r>
              <a:rPr lang="es-ES" sz="2000">
                <a:solidFill>
                  <a:schemeClr val="dk1"/>
                </a:solidFill>
                <a:latin typeface="Arial"/>
                <a:ea typeface="Arial"/>
                <a:cs typeface="Arial"/>
                <a:sym typeface="Arial"/>
              </a:rPr>
              <a:t> </a:t>
            </a:r>
            <a:r>
              <a:rPr b="1" lang="es-ES" sz="2000">
                <a:solidFill>
                  <a:schemeClr val="dk1"/>
                </a:solidFill>
                <a:latin typeface="Arial"/>
                <a:ea typeface="Arial"/>
                <a:cs typeface="Arial"/>
                <a:sym typeface="Arial"/>
              </a:rPr>
              <a:t>extramuros, práctica y relacional</a:t>
            </a:r>
            <a:r>
              <a:rPr lang="es-ES" sz="2000">
                <a:solidFill>
                  <a:schemeClr val="dk1"/>
                </a:solidFill>
                <a:latin typeface="Arial"/>
                <a:ea typeface="Arial"/>
                <a:cs typeface="Arial"/>
                <a:sym typeface="Arial"/>
              </a:rPr>
              <a:t> </a:t>
            </a:r>
            <a:r>
              <a:rPr lang="es-ES" sz="2000">
                <a:solidFill>
                  <a:srgbClr val="828282"/>
                </a:solidFill>
                <a:latin typeface="Arial"/>
                <a:ea typeface="Arial"/>
                <a:cs typeface="Arial"/>
                <a:sym typeface="Arial"/>
              </a:rPr>
              <a:t>en la que</a:t>
            </a:r>
            <a:r>
              <a:rPr b="1" lang="es-ES" sz="2000">
                <a:solidFill>
                  <a:srgbClr val="828282"/>
                </a:solidFill>
                <a:latin typeface="Arial"/>
                <a:ea typeface="Arial"/>
                <a:cs typeface="Arial"/>
                <a:sym typeface="Arial"/>
              </a:rPr>
              <a:t> </a:t>
            </a:r>
            <a:r>
              <a:rPr b="1" lang="es-ES" sz="2000">
                <a:solidFill>
                  <a:schemeClr val="dk1"/>
                </a:solidFill>
                <a:latin typeface="Arial"/>
                <a:ea typeface="Arial"/>
                <a:cs typeface="Arial"/>
                <a:sym typeface="Arial"/>
              </a:rPr>
              <a:t>cada joven es parte activa</a:t>
            </a:r>
            <a:r>
              <a:rPr lang="es-ES" sz="2000">
                <a:solidFill>
                  <a:schemeClr val="dk1"/>
                </a:solidFill>
                <a:latin typeface="Arial"/>
                <a:ea typeface="Arial"/>
                <a:cs typeface="Arial"/>
                <a:sym typeface="Arial"/>
              </a:rPr>
              <a:t> </a:t>
            </a:r>
            <a:r>
              <a:rPr lang="es-ES" sz="2000">
                <a:solidFill>
                  <a:srgbClr val="828282"/>
                </a:solidFill>
                <a:latin typeface="Arial"/>
                <a:ea typeface="Arial"/>
                <a:cs typeface="Arial"/>
                <a:sym typeface="Arial"/>
              </a:rPr>
              <a:t>de su desarrollo. Propone unas competencias complementarias a las que se abordan en el componente de educación y otras transversales a ambos componentes.  </a:t>
            </a:r>
            <a:endParaRPr sz="2000">
              <a:solidFill>
                <a:srgbClr val="82828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2023-05-08T00:34:42Z</dcterms:created>
  <dc:creator>William Camilo  Baracaldo Godoy</dc:creator>
</cp:coreProperties>
</file>