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9" r:id="rId4"/>
    <p:sldId id="259" r:id="rId5"/>
    <p:sldId id="321" r:id="rId6"/>
    <p:sldId id="261" r:id="rId7"/>
    <p:sldId id="263" r:id="rId8"/>
    <p:sldId id="277" r:id="rId9"/>
    <p:sldId id="296" r:id="rId10"/>
    <p:sldId id="262" r:id="rId11"/>
    <p:sldId id="290" r:id="rId12"/>
    <p:sldId id="292" r:id="rId13"/>
    <p:sldId id="291" r:id="rId14"/>
    <p:sldId id="294" r:id="rId15"/>
    <p:sldId id="323" r:id="rId16"/>
    <p:sldId id="320" r:id="rId17"/>
    <p:sldId id="268" r:id="rId18"/>
    <p:sldId id="327" r:id="rId19"/>
    <p:sldId id="325" r:id="rId20"/>
    <p:sldId id="328" r:id="rId21"/>
    <p:sldId id="329" r:id="rId22"/>
    <p:sldId id="266" r:id="rId23"/>
    <p:sldId id="331" r:id="rId24"/>
    <p:sldId id="330" r:id="rId25"/>
    <p:sldId id="333" r:id="rId26"/>
    <p:sldId id="332" r:id="rId27"/>
    <p:sldId id="335" r:id="rId28"/>
    <p:sldId id="334" r:id="rId29"/>
    <p:sldId id="338" r:id="rId30"/>
    <p:sldId id="337" r:id="rId31"/>
    <p:sldId id="339" r:id="rId32"/>
    <p:sldId id="340" r:id="rId33"/>
    <p:sldId id="288" r:id="rId34"/>
    <p:sldId id="341" r:id="rId35"/>
    <p:sldId id="336" r:id="rId36"/>
  </p:sldIdLst>
  <p:sldSz cx="12192000" cy="6858000"/>
  <p:notesSz cx="6858000" cy="9144000"/>
  <p:embeddedFontLst>
    <p:embeddedFont>
      <p:font typeface="Arial Black" panose="020B0A04020102020204" pitchFamily="34" charset="0"/>
      <p:bold r:id="rId38"/>
    </p:embeddedFont>
    <p:embeddedFont>
      <p:font typeface="Open Sans Light" panose="020B03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78mjLUqutCC9xpfqdnowDn9G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C78"/>
    <a:srgbClr val="C6134B"/>
    <a:srgbClr val="BB4D84"/>
    <a:srgbClr val="5A00C7"/>
    <a:srgbClr val="121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14B51-B96F-259B-2591-F8E224B292A1}" v="98" dt="2025-02-10T22:54:27.254"/>
    <p1510:client id="{DCE72B9C-222D-E194-A97F-C7652B956562}" v="5311" dt="2025-02-10T18:55:53.722"/>
  </p1510:revLst>
</p1510:revInfo>
</file>

<file path=ppt/tableStyles.xml><?xml version="1.0" encoding="utf-8"?>
<a:tblStyleLst xmlns:a="http://schemas.openxmlformats.org/drawingml/2006/main" def="{19E7602C-C9B6-4753-8963-8E0D09B84304}">
  <a:tblStyle styleId="{19E7602C-C9B6-4753-8963-8E0D09B843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82"/>
  </p:normalViewPr>
  <p:slideViewPr>
    <p:cSldViewPr snapToGrid="0">
      <p:cViewPr varScale="1">
        <p:scale>
          <a:sx n="67" d="100"/>
          <a:sy n="67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font" Target="fonts/font2.fntdata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font" Target="fonts/font5.fntdata" Id="rId42" /><Relationship Type="http://customschemas.google.com/relationships/presentationmetadata" Target="metadata" Id="rId55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28.xml" Id="rId29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notesMaster" Target="notesMasters/notesMaster1.xml" Id="rId37" /><Relationship Type="http://schemas.openxmlformats.org/officeDocument/2006/relationships/font" Target="fonts/font3.fntdata" Id="rId40" /><Relationship Type="http://schemas.openxmlformats.org/officeDocument/2006/relationships/theme" Target="theme/theme1.xml" Id="rId58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viewProps" Target="viewProps.xml" Id="rId57" /><Relationship Type="http://schemas.microsoft.com/office/2015/10/relationships/revisionInfo" Target="revisionInfo.xml" Id="rId61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presProps" Target="presProps.xml" Id="rId56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font" Target="fonts/font1.fntdata" Id="rId38" /><Relationship Type="http://schemas.openxmlformats.org/officeDocument/2006/relationships/tableStyles" Target="tableStyles.xml" Id="rId59" /><Relationship Type="http://schemas.openxmlformats.org/officeDocument/2006/relationships/slide" Target="slides/slide19.xml" Id="rId20" /><Relationship Type="http://schemas.openxmlformats.org/officeDocument/2006/relationships/font" Target="fonts/font4.fntdata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86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5827dc18b_1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5827dc18b_1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38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3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827dc1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827dc18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15B478E3-69FE-EFA5-5C6C-4D3F6CED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827dc18b_1_627:notes">
            <a:extLst>
              <a:ext uri="{FF2B5EF4-FFF2-40B4-BE49-F238E27FC236}">
                <a16:creationId xmlns:a16="http://schemas.microsoft.com/office/drawing/2014/main" id="{D7411AA3-C90E-387C-413A-E35549077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827dc18b_1_627:notes">
            <a:extLst>
              <a:ext uri="{FF2B5EF4-FFF2-40B4-BE49-F238E27FC236}">
                <a16:creationId xmlns:a16="http://schemas.microsoft.com/office/drawing/2014/main" id="{0E115C14-6F5F-EB3B-81DF-6B5775C2E4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6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9A85DB8-0F43-8DB5-2B9F-38472F464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65C30305-90EF-CA01-FF41-6E794B692E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8A2C308B-9563-5BEA-F868-28439B737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85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B9488473-EB64-507A-966D-C1E5C59AA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C633BA79-3AAA-ED94-78BB-328F5DA53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02656837-7369-2A58-FE22-42A598DE1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525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1551F60-348C-95AB-DD58-4F52E0E7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4E264D83-99F9-49A2-2384-3157781A8A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2D2F225F-CB46-9181-C1CA-CA838475C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42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E98D5B6C-C580-852E-3C80-9ADBE11F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5C49134E-B403-59A1-DC99-8F14B0FE3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D0C490B3-260A-8F67-AAC0-48A7FF78E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30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B8A17760-AD78-EAAB-B831-DBB5F244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827dc18b_1_627:notes">
            <a:extLst>
              <a:ext uri="{FF2B5EF4-FFF2-40B4-BE49-F238E27FC236}">
                <a16:creationId xmlns:a16="http://schemas.microsoft.com/office/drawing/2014/main" id="{0E66C80F-EA5B-B5E8-8F4E-09A513B86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827dc18b_1_627:notes">
            <a:extLst>
              <a:ext uri="{FF2B5EF4-FFF2-40B4-BE49-F238E27FC236}">
                <a16:creationId xmlns:a16="http://schemas.microsoft.com/office/drawing/2014/main" id="{F0CAFA20-A428-050B-FFF0-9C5DDE2D53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376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5827dc18b_1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5827dc18b_1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E6CB146F-EA4E-DF0E-05FD-41FD2E3B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61CDF897-9C50-B3CA-0DBA-D47C28D80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6280FC97-FB5C-79C0-6D5A-18FFE8A5C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318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150F54B9-26D9-7C22-0C1A-425BE5C1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D4413565-E895-759A-F636-1873F290DF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BBB8C7FB-539B-BD8A-C4EE-244FB74CA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56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46D3C947-E8CE-9435-2B9F-5365C3CB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0DAFB88B-9D90-1E0B-A5AE-626B2E5BFF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3F5916C2-196E-3DEB-C461-E420264870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777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A09F1B0-B71F-AFFC-E6F8-A3EE799E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587380E9-0B15-AC62-D35E-151A9D229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8ABED79D-1F68-2DD6-3708-CE4D39A44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268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519D260C-0EBB-03F7-FB04-3B58D3E5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CD000789-61FA-C1C8-EB77-7F930CBC0D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C6B02DF1-EBFA-ACEE-6D89-2686EAE53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609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05D8891C-7E4E-747F-8250-11440D2C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76FC8FC9-3C2B-0A68-EAAB-16A4C6E1B4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E027B2AD-AC62-C7CC-2878-BFA0988BB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087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B2FEE4D-F2A7-EF5E-77C9-75CDF86E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963CF68A-E910-AE4B-39BA-F35372788E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9A2C249B-EF07-4239-F5F7-CF76B7A19E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856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B8E511A9-6421-0464-180D-ED1EB6B2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33651C35-F91C-C46C-3190-0578562E8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381CCA2D-598E-536E-0A8F-138099887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12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0BFAC868-1016-8F08-64AE-E9126257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827dc18b_1_621:notes">
            <a:extLst>
              <a:ext uri="{FF2B5EF4-FFF2-40B4-BE49-F238E27FC236}">
                <a16:creationId xmlns:a16="http://schemas.microsoft.com/office/drawing/2014/main" id="{2671FF7B-9C73-BB4B-99C4-64AC07F38C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827dc18b_1_621:notes">
            <a:extLst>
              <a:ext uri="{FF2B5EF4-FFF2-40B4-BE49-F238E27FC236}">
                <a16:creationId xmlns:a16="http://schemas.microsoft.com/office/drawing/2014/main" id="{6070C2B6-5A08-6D9B-FC1A-791CECFF3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942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A4FD6FEA-043A-C6A0-C28E-F5D5774F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526B5549-B3B1-4FE3-D0C0-0FB45EC3F2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052B68F7-DFF4-EB01-0B2D-5FC1CB47B4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505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5827dc18b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d5827dc18b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827dc1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827dc18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FA7690A-396F-EB18-A51F-F0269790A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>
            <a:extLst>
              <a:ext uri="{FF2B5EF4-FFF2-40B4-BE49-F238E27FC236}">
                <a16:creationId xmlns:a16="http://schemas.microsoft.com/office/drawing/2014/main" id="{8A48A363-ADE5-A87E-DBEA-2C036247E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64B5BAE4-AE40-FD32-43AE-D8E436BD3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40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5827dc1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5827dc18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827dc18b_1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827dc18b_1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5827dc18b_1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5827dc18b_1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B67250-0944-4E1F-96C8-60A21ECB2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96" b="1579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59CF16-580E-4B1A-863B-867DACC6B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9752" y="5756021"/>
            <a:ext cx="1512495" cy="726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9A31A9-7F7D-4572-8DD6-33F3C6C22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72E894-D006-4892-8D18-EF4D2DF5D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8452" y="311770"/>
            <a:ext cx="1741748" cy="921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C92F1-B699-4A37-86F6-FE235B61EE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8452" y="5711899"/>
            <a:ext cx="1919790" cy="921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CF52FD-898B-49CC-8961-09F358133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3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8BA2031-DB64-4A7E-B37C-28C97E5BDDA3}"/>
              </a:ext>
            </a:extLst>
          </p:cNvPr>
          <p:cNvGrpSpPr/>
          <p:nvPr userDrawn="1"/>
        </p:nvGrpSpPr>
        <p:grpSpPr>
          <a:xfrm>
            <a:off x="0" y="0"/>
            <a:ext cx="12192000" cy="4293541"/>
            <a:chOff x="0" y="0"/>
            <a:chExt cx="12192000" cy="429354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93E01C-9114-4416-BE79-F77CA26C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4057650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765557A-57A9-4283-A50F-161660B4BCAF}"/>
                </a:ext>
              </a:extLst>
            </p:cNvPr>
            <p:cNvSpPr/>
            <p:nvPr/>
          </p:nvSpPr>
          <p:spPr>
            <a:xfrm rot="10800000">
              <a:off x="0" y="2552699"/>
              <a:ext cx="12192000" cy="1740842"/>
            </a:xfrm>
            <a:prstGeom prst="rect">
              <a:avLst/>
            </a:prstGeom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userDrawn="1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E970489-5D68-4631-9D24-E7E62F17D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546" y="197521"/>
            <a:ext cx="1095480" cy="52604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40F2514-B8CC-453F-A291-7D06C4C296AB}"/>
              </a:ext>
            </a:extLst>
          </p:cNvPr>
          <p:cNvGrpSpPr/>
          <p:nvPr userDrawn="1"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F30CCE8-2D32-4C0C-9E46-7325AB15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F041813-5098-41A4-B628-86DBD6207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769"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userDrawn="1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B6C0A0-6B10-4076-8513-AACE53185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383"/>
          <a:stretch/>
        </p:blipFill>
        <p:spPr>
          <a:xfrm>
            <a:off x="-97650" y="0"/>
            <a:ext cx="1228965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7787D4-5DBB-470D-A443-1631912B5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4E8A79-D2D4-466C-B8D3-BE8BDBA4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32" b="9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4AB82B-0F2D-4F59-AF79-1AE4B15DD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5852" y="5121433"/>
            <a:ext cx="2277562" cy="1205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AB47D0-7B09-4606-B1A3-910BCCE4B1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6314" y="292174"/>
            <a:ext cx="2516638" cy="1208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 idx="4294967295"/>
          </p:nvPr>
        </p:nvSpPr>
        <p:spPr>
          <a:xfrm>
            <a:off x="709158" y="1101979"/>
            <a:ext cx="7707313" cy="7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l">
              <a:buSzPct val="100000"/>
            </a:pPr>
            <a:r>
              <a:rPr lang="es-ES" sz="3500" b="1" dirty="0">
                <a:solidFill>
                  <a:schemeClr val="bg1"/>
                </a:solidFill>
                <a:latin typeface="+mj-lt"/>
              </a:rPr>
              <a:t>Componente Psicosocial</a:t>
            </a:r>
            <a:endParaRPr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4294967295"/>
          </p:nvPr>
        </p:nvSpPr>
        <p:spPr>
          <a:xfrm>
            <a:off x="741816" y="1884754"/>
            <a:ext cx="8520113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  <a:buSzPts val="3600"/>
              <a:buNone/>
            </a:pP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Unión Temporal. Territorio y Paz</a:t>
            </a:r>
            <a:endParaRPr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g2d5827dc18b_1_606">
            <a:extLst>
              <a:ext uri="{FF2B5EF4-FFF2-40B4-BE49-F238E27FC236}">
                <a16:creationId xmlns:a16="http://schemas.microsoft.com/office/drawing/2014/main" id="{3C6B95C3-B664-4760-93EC-73186E731998}"/>
              </a:ext>
            </a:extLst>
          </p:cNvPr>
          <p:cNvSpPr txBox="1">
            <a:spLocks/>
          </p:cNvSpPr>
          <p:nvPr/>
        </p:nvSpPr>
        <p:spPr>
          <a:xfrm>
            <a:off x="1171575" y="1843088"/>
            <a:ext cx="94869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b="1" dirty="0">
                <a:solidFill>
                  <a:srgbClr val="D23C78"/>
                </a:solidFill>
                <a:latin typeface="Arial Black" panose="020B0A04020102020204" pitchFamily="34" charset="0"/>
              </a:rPr>
              <a:t>Atrapasueños 1. Promoción de hábitos de cuidado y salud mental comunitaria</a:t>
            </a:r>
            <a:endParaRPr lang="es-CO" sz="5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780DC59-48BC-4871-A215-1DC561C7EBE8}"/>
              </a:ext>
            </a:extLst>
          </p:cNvPr>
          <p:cNvSpPr/>
          <p:nvPr/>
        </p:nvSpPr>
        <p:spPr>
          <a:xfrm>
            <a:off x="545308" y="1248340"/>
            <a:ext cx="10844212" cy="5016758"/>
          </a:xfrm>
          <a:prstGeom prst="rect">
            <a:avLst/>
          </a:prstGeom>
        </p:spPr>
        <p:txBody>
          <a:bodyPr wrap="square" lIns="91440" tIns="45720" rIns="91440" bIns="45720" numCol="2" anchor="t">
            <a:spAutoFit/>
          </a:bodyPr>
          <a:lstStyle/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Cuidado de sí mismo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Identificación emocional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Gestión emocional</a:t>
            </a:r>
          </a:p>
          <a:p>
            <a:pPr marL="45720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Autoesquemas 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Cuidado del otro y de la otra</a:t>
            </a:r>
            <a:endParaRPr lang="es-ES" sz="32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Comunicación asertiva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Empatía</a:t>
            </a:r>
          </a:p>
          <a:p>
            <a:pPr marL="45720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endParaRPr lang="es-ES" sz="3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endParaRPr lang="es-ES" sz="3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Solución de conflictos</a:t>
            </a:r>
            <a:endParaRPr lang="es-ES" dirty="0">
              <a:solidFill>
                <a:schemeClr val="dk1"/>
              </a:solidFill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Relaciones en doble vía (maternidades y paternidades responsables)</a:t>
            </a:r>
            <a:endParaRPr lang="es-ES" sz="32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Cuidado de lo otro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Salud mental comunitaria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Memoria colectiva</a:t>
            </a:r>
            <a:endParaRPr lang="en-US" sz="3200" dirty="0">
              <a:solidFill>
                <a:schemeClr val="tx1"/>
              </a:solidFill>
              <a:latin typeface="Open Sans Light" panose="020B0604020202020204" charset="0"/>
              <a:ea typeface="Calibri"/>
              <a:cs typeface="Open Sans Light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06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g2d5827dc18b_1_606">
            <a:extLst>
              <a:ext uri="{FF2B5EF4-FFF2-40B4-BE49-F238E27FC236}">
                <a16:creationId xmlns:a16="http://schemas.microsoft.com/office/drawing/2014/main" id="{3C6B95C3-B664-4760-93EC-73186E731998}"/>
              </a:ext>
            </a:extLst>
          </p:cNvPr>
          <p:cNvSpPr txBox="1">
            <a:spLocks/>
          </p:cNvSpPr>
          <p:nvPr/>
        </p:nvSpPr>
        <p:spPr>
          <a:xfrm>
            <a:off x="1171575" y="1843088"/>
            <a:ext cx="94869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b="1" dirty="0">
                <a:solidFill>
                  <a:srgbClr val="D23C78"/>
                </a:solidFill>
                <a:latin typeface="Arial Black" panose="020B0A04020102020204" pitchFamily="34" charset="0"/>
              </a:rPr>
              <a:t>Atrapasueños 2. Prevención de Vulneraciones</a:t>
            </a:r>
            <a:endParaRPr lang="es-CO" sz="5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780DC59-48BC-4871-A215-1DC561C7EBE8}"/>
              </a:ext>
            </a:extLst>
          </p:cNvPr>
          <p:cNvSpPr/>
          <p:nvPr/>
        </p:nvSpPr>
        <p:spPr>
          <a:xfrm>
            <a:off x="275035" y="1045875"/>
            <a:ext cx="11641930" cy="569386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Las violencias basadas en género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Embarazo en la adolescencia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Trata de personas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Reclutamiento, utilización, uso (en menores de 18 años) y prevención de la vinculación (mayores de 18) por parte de grupos armados organizados y grupos delictivos organizados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endParaRPr lang="es-E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endParaRPr lang="es-E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endParaRPr lang="es-E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Comisión de delitos de adolescentes y jóvenes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Consumo temprano de sustancias psicoactivas legales o ilegales y consumos problemáticos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Riesgos digitales</a:t>
            </a:r>
          </a:p>
          <a:p>
            <a:pPr marL="457200" lvl="0" indent="-45720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Trabajo no protegido e informal.</a:t>
            </a:r>
            <a:endParaRPr lang="en-US" sz="2800" dirty="0">
              <a:solidFill>
                <a:schemeClr val="tx1"/>
              </a:solidFill>
              <a:latin typeface="Open Sans Light" panose="020B0604020202020204" charset="0"/>
              <a:ea typeface="Calibri"/>
              <a:cs typeface="Open Sans Light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60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15">
            <a:extLst>
              <a:ext uri="{FF2B5EF4-FFF2-40B4-BE49-F238E27FC236}">
                <a16:creationId xmlns:a16="http://schemas.microsoft.com/office/drawing/2014/main" id="{51540C9B-4840-45AF-9E36-812CC9BE3AB3}"/>
              </a:ext>
            </a:extLst>
          </p:cNvPr>
          <p:cNvSpPr txBox="1"/>
          <p:nvPr/>
        </p:nvSpPr>
        <p:spPr>
          <a:xfrm>
            <a:off x="9986963" y="4237254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bg1">
                    <a:lumMod val="75000"/>
                  </a:schemeClr>
                </a:solidFill>
                <a:sym typeface="Arial"/>
              </a:rPr>
              <a:t>4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D4E9207E-FE2B-4F21-8D6F-A529CA39AD40}"/>
              </a:ext>
            </a:extLst>
          </p:cNvPr>
          <p:cNvSpPr txBox="1"/>
          <p:nvPr/>
        </p:nvSpPr>
        <p:spPr>
          <a:xfrm>
            <a:off x="5060949" y="23252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bg1">
                    <a:lumMod val="75000"/>
                  </a:schemeClr>
                </a:solidFill>
                <a:sym typeface="Arial"/>
              </a:rPr>
              <a:t>1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02CCB514-2738-416D-B567-B9D5B6DE7D83}"/>
              </a:ext>
            </a:extLst>
          </p:cNvPr>
          <p:cNvSpPr txBox="1"/>
          <p:nvPr/>
        </p:nvSpPr>
        <p:spPr>
          <a:xfrm>
            <a:off x="5638836" y="171900"/>
            <a:ext cx="1976402" cy="31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4;p15">
            <a:extLst>
              <a:ext uri="{FF2B5EF4-FFF2-40B4-BE49-F238E27FC236}">
                <a16:creationId xmlns:a16="http://schemas.microsoft.com/office/drawing/2014/main" id="{1A86C199-D9E3-4C9F-98F6-871E26903987}"/>
              </a:ext>
            </a:extLst>
          </p:cNvPr>
          <p:cNvSpPr txBox="1"/>
          <p:nvPr/>
        </p:nvSpPr>
        <p:spPr>
          <a:xfrm>
            <a:off x="5638836" y="593583"/>
            <a:ext cx="2352732" cy="39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Bienvenida</a:t>
            </a:r>
            <a:endParaRPr sz="1800" dirty="0"/>
          </a:p>
        </p:txBody>
      </p:sp>
      <p:sp>
        <p:nvSpPr>
          <p:cNvPr id="12" name="Google Shape;105;p15">
            <a:extLst>
              <a:ext uri="{FF2B5EF4-FFF2-40B4-BE49-F238E27FC236}">
                <a16:creationId xmlns:a16="http://schemas.microsoft.com/office/drawing/2014/main" id="{C5BDB8C9-1B00-49A1-AC8A-B4A0DC0694C9}"/>
              </a:ext>
            </a:extLst>
          </p:cNvPr>
          <p:cNvSpPr txBox="1"/>
          <p:nvPr/>
        </p:nvSpPr>
        <p:spPr>
          <a:xfrm>
            <a:off x="1128272" y="1785466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2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Google Shape;106;p15">
            <a:extLst>
              <a:ext uri="{FF2B5EF4-FFF2-40B4-BE49-F238E27FC236}">
                <a16:creationId xmlns:a16="http://schemas.microsoft.com/office/drawing/2014/main" id="{2940A464-3BC5-4C37-8893-A8CB56A5F4A2}"/>
              </a:ext>
            </a:extLst>
          </p:cNvPr>
          <p:cNvSpPr txBox="1"/>
          <p:nvPr/>
        </p:nvSpPr>
        <p:spPr>
          <a:xfrm>
            <a:off x="1900238" y="1921609"/>
            <a:ext cx="1814001" cy="3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7;p15">
            <a:extLst>
              <a:ext uri="{FF2B5EF4-FFF2-40B4-BE49-F238E27FC236}">
                <a16:creationId xmlns:a16="http://schemas.microsoft.com/office/drawing/2014/main" id="{E27C3A64-97B8-4AB3-9F5B-7946AAC8DA7F}"/>
              </a:ext>
            </a:extLst>
          </p:cNvPr>
          <p:cNvSpPr txBox="1"/>
          <p:nvPr/>
        </p:nvSpPr>
        <p:spPr>
          <a:xfrm>
            <a:off x="1128273" y="2339464"/>
            <a:ext cx="2585438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Nuestra </a:t>
            </a: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endParaRPr sz="1800" dirty="0"/>
          </a:p>
        </p:txBody>
      </p:sp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C8050D62-1F9F-4221-A214-7C90B8DF8503}"/>
              </a:ext>
            </a:extLst>
          </p:cNvPr>
          <p:cNvSpPr txBox="1"/>
          <p:nvPr/>
        </p:nvSpPr>
        <p:spPr>
          <a:xfrm>
            <a:off x="1456246" y="4358392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3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Google Shape;109;p15">
            <a:extLst>
              <a:ext uri="{FF2B5EF4-FFF2-40B4-BE49-F238E27FC236}">
                <a16:creationId xmlns:a16="http://schemas.microsoft.com/office/drawing/2014/main" id="{94F15A96-EF1E-44DB-8874-A735DC2AF4B2}"/>
              </a:ext>
            </a:extLst>
          </p:cNvPr>
          <p:cNvSpPr txBox="1"/>
          <p:nvPr/>
        </p:nvSpPr>
        <p:spPr>
          <a:xfrm>
            <a:off x="2064490" y="4433321"/>
            <a:ext cx="1982880" cy="3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0;p15">
            <a:extLst>
              <a:ext uri="{FF2B5EF4-FFF2-40B4-BE49-F238E27FC236}">
                <a16:creationId xmlns:a16="http://schemas.microsoft.com/office/drawing/2014/main" id="{F1BF4502-4AA5-4C25-B236-3E62DFA726B1}"/>
              </a:ext>
            </a:extLst>
          </p:cNvPr>
          <p:cNvSpPr txBox="1"/>
          <p:nvPr/>
        </p:nvSpPr>
        <p:spPr>
          <a:xfrm>
            <a:off x="1272693" y="4912390"/>
            <a:ext cx="2774676" cy="39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Relaciones</a:t>
            </a:r>
            <a:endParaRPr sz="1800" dirty="0"/>
          </a:p>
        </p:txBody>
      </p:sp>
      <p:sp>
        <p:nvSpPr>
          <p:cNvPr id="18" name="Google Shape;111;p15">
            <a:extLst>
              <a:ext uri="{FF2B5EF4-FFF2-40B4-BE49-F238E27FC236}">
                <a16:creationId xmlns:a16="http://schemas.microsoft.com/office/drawing/2014/main" id="{381A6AAF-2C19-4F36-844C-ABA695AD347D}"/>
              </a:ext>
            </a:extLst>
          </p:cNvPr>
          <p:cNvSpPr txBox="1"/>
          <p:nvPr/>
        </p:nvSpPr>
        <p:spPr>
          <a:xfrm>
            <a:off x="8502220" y="1657882"/>
            <a:ext cx="2241980" cy="3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2;p15">
            <a:extLst>
              <a:ext uri="{FF2B5EF4-FFF2-40B4-BE49-F238E27FC236}">
                <a16:creationId xmlns:a16="http://schemas.microsoft.com/office/drawing/2014/main" id="{39225814-CD18-4D74-A476-C778834604B2}"/>
              </a:ext>
            </a:extLst>
          </p:cNvPr>
          <p:cNvSpPr txBox="1"/>
          <p:nvPr/>
        </p:nvSpPr>
        <p:spPr>
          <a:xfrm>
            <a:off x="8501691" y="2041740"/>
            <a:ext cx="261923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PEI y PPC</a:t>
            </a:r>
            <a:endParaRPr sz="1800" dirty="0"/>
          </a:p>
        </p:txBody>
      </p:sp>
      <p:sp>
        <p:nvSpPr>
          <p:cNvPr id="21" name="Google Shape;116;p15">
            <a:extLst>
              <a:ext uri="{FF2B5EF4-FFF2-40B4-BE49-F238E27FC236}">
                <a16:creationId xmlns:a16="http://schemas.microsoft.com/office/drawing/2014/main" id="{BAE56502-C10B-47E9-B934-3B781205E47D}"/>
              </a:ext>
            </a:extLst>
          </p:cNvPr>
          <p:cNvSpPr txBox="1"/>
          <p:nvPr/>
        </p:nvSpPr>
        <p:spPr>
          <a:xfrm flipH="1">
            <a:off x="10792955" y="1543342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5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Google Shape;117;p15">
            <a:extLst>
              <a:ext uri="{FF2B5EF4-FFF2-40B4-BE49-F238E27FC236}">
                <a16:creationId xmlns:a16="http://schemas.microsoft.com/office/drawing/2014/main" id="{F688B878-D1F0-42A7-B94D-8F6DE1296224}"/>
              </a:ext>
            </a:extLst>
          </p:cNvPr>
          <p:cNvSpPr txBox="1"/>
          <p:nvPr/>
        </p:nvSpPr>
        <p:spPr>
          <a:xfrm>
            <a:off x="8013277" y="4455199"/>
            <a:ext cx="1973686" cy="4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18;p15">
            <a:extLst>
              <a:ext uri="{FF2B5EF4-FFF2-40B4-BE49-F238E27FC236}">
                <a16:creationId xmlns:a16="http://schemas.microsoft.com/office/drawing/2014/main" id="{50BEA74E-491C-4B8E-A31D-8B14CD672129}"/>
              </a:ext>
            </a:extLst>
          </p:cNvPr>
          <p:cNvSpPr txBox="1"/>
          <p:nvPr/>
        </p:nvSpPr>
        <p:spPr>
          <a:xfrm>
            <a:off x="7991568" y="4912390"/>
            <a:ext cx="3096090" cy="43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endParaRPr sz="1800" dirty="0"/>
          </a:p>
        </p:txBody>
      </p:sp>
      <p:sp>
        <p:nvSpPr>
          <p:cNvPr id="24" name="Google Shape;119;p15">
            <a:extLst>
              <a:ext uri="{FF2B5EF4-FFF2-40B4-BE49-F238E27FC236}">
                <a16:creationId xmlns:a16="http://schemas.microsoft.com/office/drawing/2014/main" id="{31A74DD4-FFC0-4867-AB2E-F3BE5428A02D}"/>
              </a:ext>
            </a:extLst>
          </p:cNvPr>
          <p:cNvSpPr/>
          <p:nvPr/>
        </p:nvSpPr>
        <p:spPr>
          <a:xfrm>
            <a:off x="5185983" y="2376580"/>
            <a:ext cx="1972860" cy="175472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D23C78"/>
                </a:solidFill>
                <a:latin typeface="Calibri"/>
                <a:ea typeface="Calibri"/>
                <a:cs typeface="Calibri"/>
                <a:sym typeface="Calibri"/>
              </a:rPr>
              <a:t>Momentos de Formación – Fase 1</a:t>
            </a:r>
            <a:endParaRPr sz="2000" dirty="0">
              <a:solidFill>
                <a:srgbClr val="D23C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5">
            <a:extLst>
              <a:ext uri="{FF2B5EF4-FFF2-40B4-BE49-F238E27FC236}">
                <a16:creationId xmlns:a16="http://schemas.microsoft.com/office/drawing/2014/main" id="{79ED453D-B4E2-415D-A74D-B1C80BD484E5}"/>
              </a:ext>
            </a:extLst>
          </p:cNvPr>
          <p:cNvSpPr/>
          <p:nvPr/>
        </p:nvSpPr>
        <p:spPr>
          <a:xfrm>
            <a:off x="4380347" y="1467884"/>
            <a:ext cx="3455237" cy="3444507"/>
          </a:xfrm>
          <a:prstGeom prst="ellipse">
            <a:avLst/>
          </a:prstGeom>
          <a:noFill/>
          <a:ln w="25400" cap="flat" cmpd="sng">
            <a:solidFill>
              <a:srgbClr val="BCBCBC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1;p15">
            <a:extLst>
              <a:ext uri="{FF2B5EF4-FFF2-40B4-BE49-F238E27FC236}">
                <a16:creationId xmlns:a16="http://schemas.microsoft.com/office/drawing/2014/main" id="{5FA236C1-79F7-4481-8424-FE7C49D85CFB}"/>
              </a:ext>
            </a:extLst>
          </p:cNvPr>
          <p:cNvSpPr/>
          <p:nvPr/>
        </p:nvSpPr>
        <p:spPr>
          <a:xfrm>
            <a:off x="5502763" y="1169575"/>
            <a:ext cx="1210406" cy="1264059"/>
          </a:xfrm>
          <a:custGeom>
            <a:avLst/>
            <a:gdLst/>
            <a:ahLst/>
            <a:cxnLst/>
            <a:rect l="l" t="t" r="r" b="b"/>
            <a:pathLst>
              <a:path w="564" h="589" extrusionOk="0">
                <a:moveTo>
                  <a:pt x="0" y="311"/>
                </a:moveTo>
                <a:lnTo>
                  <a:pt x="102" y="311"/>
                </a:lnTo>
                <a:lnTo>
                  <a:pt x="102" y="0"/>
                </a:lnTo>
                <a:lnTo>
                  <a:pt x="461" y="0"/>
                </a:lnTo>
                <a:lnTo>
                  <a:pt x="461" y="311"/>
                </a:lnTo>
                <a:lnTo>
                  <a:pt x="564" y="311"/>
                </a:lnTo>
                <a:lnTo>
                  <a:pt x="283" y="589"/>
                </a:lnTo>
                <a:lnTo>
                  <a:pt x="0" y="311"/>
                </a:lnTo>
                <a:lnTo>
                  <a:pt x="0" y="311"/>
                </a:lnTo>
                <a:close/>
              </a:path>
            </a:pathLst>
          </a:custGeom>
          <a:solidFill>
            <a:srgbClr val="D23C7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353C27D-892F-404A-B7B5-FBAD8FECAE8E}"/>
              </a:ext>
            </a:extLst>
          </p:cNvPr>
          <p:cNvSpPr/>
          <p:nvPr/>
        </p:nvSpPr>
        <p:spPr>
          <a:xfrm rot="21258532">
            <a:off x="3966761" y="2042282"/>
            <a:ext cx="1289812" cy="118465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218" y="552"/>
                </a:moveTo>
                <a:lnTo>
                  <a:pt x="270" y="463"/>
                </a:lnTo>
                <a:lnTo>
                  <a:pt x="0" y="309"/>
                </a:lnTo>
                <a:lnTo>
                  <a:pt x="179" y="0"/>
                </a:lnTo>
                <a:lnTo>
                  <a:pt x="448" y="156"/>
                </a:lnTo>
                <a:lnTo>
                  <a:pt x="499" y="67"/>
                </a:lnTo>
                <a:lnTo>
                  <a:pt x="601" y="449"/>
                </a:lnTo>
                <a:lnTo>
                  <a:pt x="218" y="552"/>
                </a:lnTo>
                <a:lnTo>
                  <a:pt x="218" y="552"/>
                </a:lnTo>
                <a:close/>
              </a:path>
            </a:pathLst>
          </a:custGeom>
          <a:solidFill>
            <a:srgbClr val="BB4D8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3;p15">
            <a:extLst>
              <a:ext uri="{FF2B5EF4-FFF2-40B4-BE49-F238E27FC236}">
                <a16:creationId xmlns:a16="http://schemas.microsoft.com/office/drawing/2014/main" id="{AD43C7E8-CA56-45C0-8887-BB1B1CEE626C}"/>
              </a:ext>
            </a:extLst>
          </p:cNvPr>
          <p:cNvSpPr/>
          <p:nvPr/>
        </p:nvSpPr>
        <p:spPr>
          <a:xfrm rot="21100605">
            <a:off x="4176606" y="3808426"/>
            <a:ext cx="1289812" cy="1182507"/>
          </a:xfrm>
          <a:custGeom>
            <a:avLst/>
            <a:gdLst/>
            <a:ahLst/>
            <a:cxnLst/>
            <a:rect l="l" t="t" r="r" b="b"/>
            <a:pathLst>
              <a:path w="601" h="551" extrusionOk="0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5;p15">
            <a:extLst>
              <a:ext uri="{FF2B5EF4-FFF2-40B4-BE49-F238E27FC236}">
                <a16:creationId xmlns:a16="http://schemas.microsoft.com/office/drawing/2014/main" id="{F629C68B-B6EA-4080-A966-71E7D87F3997}"/>
              </a:ext>
            </a:extLst>
          </p:cNvPr>
          <p:cNvSpPr/>
          <p:nvPr/>
        </p:nvSpPr>
        <p:spPr>
          <a:xfrm rot="710817">
            <a:off x="6613695" y="3841324"/>
            <a:ext cx="1291958" cy="1182507"/>
          </a:xfrm>
          <a:custGeom>
            <a:avLst/>
            <a:gdLst/>
            <a:ahLst/>
            <a:cxnLst/>
            <a:rect l="l" t="t" r="r" b="b"/>
            <a:pathLst>
              <a:path w="602" h="551" extrusionOk="0">
                <a:moveTo>
                  <a:pt x="382" y="0"/>
                </a:moveTo>
                <a:lnTo>
                  <a:pt x="331" y="89"/>
                </a:lnTo>
                <a:lnTo>
                  <a:pt x="602" y="244"/>
                </a:lnTo>
                <a:lnTo>
                  <a:pt x="422" y="551"/>
                </a:lnTo>
                <a:lnTo>
                  <a:pt x="152" y="398"/>
                </a:lnTo>
                <a:lnTo>
                  <a:pt x="101" y="487"/>
                </a:lnTo>
                <a:lnTo>
                  <a:pt x="0" y="104"/>
                </a:lnTo>
                <a:lnTo>
                  <a:pt x="382" y="0"/>
                </a:lnTo>
                <a:lnTo>
                  <a:pt x="382" y="0"/>
                </a:lnTo>
                <a:close/>
              </a:path>
            </a:pathLst>
          </a:custGeom>
          <a:solidFill>
            <a:srgbClr val="FD8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6;p15">
            <a:extLst>
              <a:ext uri="{FF2B5EF4-FFF2-40B4-BE49-F238E27FC236}">
                <a16:creationId xmlns:a16="http://schemas.microsoft.com/office/drawing/2014/main" id="{39CE460B-BBDB-4C94-ACBD-4FC12332AB91}"/>
              </a:ext>
            </a:extLst>
          </p:cNvPr>
          <p:cNvSpPr/>
          <p:nvPr/>
        </p:nvSpPr>
        <p:spPr>
          <a:xfrm>
            <a:off x="7090418" y="1996437"/>
            <a:ext cx="1291958" cy="1184653"/>
          </a:xfrm>
          <a:custGeom>
            <a:avLst/>
            <a:gdLst/>
            <a:ahLst/>
            <a:cxnLst/>
            <a:rect l="l" t="t" r="r" b="b"/>
            <a:pathLst>
              <a:path w="602" h="552" extrusionOk="0">
                <a:moveTo>
                  <a:pt x="101" y="67"/>
                </a:moveTo>
                <a:lnTo>
                  <a:pt x="152" y="156"/>
                </a:lnTo>
                <a:lnTo>
                  <a:pt x="422" y="0"/>
                </a:lnTo>
                <a:lnTo>
                  <a:pt x="602" y="309"/>
                </a:lnTo>
                <a:lnTo>
                  <a:pt x="331" y="463"/>
                </a:lnTo>
                <a:lnTo>
                  <a:pt x="382" y="552"/>
                </a:lnTo>
                <a:lnTo>
                  <a:pt x="0" y="449"/>
                </a:lnTo>
                <a:lnTo>
                  <a:pt x="101" y="67"/>
                </a:lnTo>
                <a:lnTo>
                  <a:pt x="101" y="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9C12FFC4-23B0-3558-8F4C-C0A92D8C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g2d5827dc18b_1_606">
            <a:extLst>
              <a:ext uri="{FF2B5EF4-FFF2-40B4-BE49-F238E27FC236}">
                <a16:creationId xmlns:a16="http://schemas.microsoft.com/office/drawing/2014/main" id="{D34448D9-DE10-1044-E66F-1D283C990A53}"/>
              </a:ext>
            </a:extLst>
          </p:cNvPr>
          <p:cNvSpPr txBox="1">
            <a:spLocks/>
          </p:cNvSpPr>
          <p:nvPr/>
        </p:nvSpPr>
        <p:spPr>
          <a:xfrm>
            <a:off x="2882457" y="2224436"/>
            <a:ext cx="8906977" cy="24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FASE DE PERMANENCIA: Fase 2</a:t>
            </a:r>
            <a:endParaRPr lang="es-CO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8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4251CE65-2EB5-8BAD-4BB2-BB63564B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67DAAD-F26F-CF3F-6E50-40DA06F12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66D4800-5C63-129E-E6E2-3E084E7C3995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4A655BA-9F48-481D-F71C-BED3E8B6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B033C4E-8FC2-2070-38D5-4643A2DDD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2" name="Elipse 1" descr="vcvxcv">
            <a:extLst>
              <a:ext uri="{FF2B5EF4-FFF2-40B4-BE49-F238E27FC236}">
                <a16:creationId xmlns:a16="http://schemas.microsoft.com/office/drawing/2014/main" id="{8282B5A0-D030-C659-D8AC-76AD6AFAD5B0}"/>
              </a:ext>
            </a:extLst>
          </p:cNvPr>
          <p:cNvSpPr/>
          <p:nvPr/>
        </p:nvSpPr>
        <p:spPr>
          <a:xfrm>
            <a:off x="1276429" y="2968048"/>
            <a:ext cx="4049854" cy="3033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800" dirty="0">
                <a:cs typeface="Arial"/>
              </a:rPr>
              <a:t>Espacios de construcción de acciones con énfasis en salud mental comunitaria</a:t>
            </a:r>
            <a:endParaRPr lang="es-ES" sz="28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075436C-6ED8-6B0F-38AA-4B93D2D96D74}"/>
              </a:ext>
            </a:extLst>
          </p:cNvPr>
          <p:cNvSpPr/>
          <p:nvPr/>
        </p:nvSpPr>
        <p:spPr>
          <a:xfrm>
            <a:off x="7012995" y="2968048"/>
            <a:ext cx="4049854" cy="303362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cs typeface="Arial"/>
              </a:rPr>
              <a:t>Espacios de escucha activa individual y colectiva</a:t>
            </a:r>
          </a:p>
        </p:txBody>
      </p:sp>
      <p:sp>
        <p:nvSpPr>
          <p:cNvPr id="10" name="Google Shape;105;g2d5827dc18b_1_606">
            <a:extLst>
              <a:ext uri="{FF2B5EF4-FFF2-40B4-BE49-F238E27FC236}">
                <a16:creationId xmlns:a16="http://schemas.microsoft.com/office/drawing/2014/main" id="{604E8842-6F4A-0C13-007A-DEF9AB6C9A68}"/>
              </a:ext>
            </a:extLst>
          </p:cNvPr>
          <p:cNvSpPr txBox="1">
            <a:spLocks/>
          </p:cNvSpPr>
          <p:nvPr/>
        </p:nvSpPr>
        <p:spPr>
          <a:xfrm>
            <a:off x="0" y="685321"/>
            <a:ext cx="121920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3500" b="1" dirty="0">
                <a:solidFill>
                  <a:srgbClr val="D23C78"/>
                </a:solidFill>
                <a:latin typeface="Arial Black"/>
              </a:rPr>
              <a:t>FASE DE PERMANENCIA: Fase 2</a:t>
            </a:r>
            <a:endParaRPr lang="es-ES" sz="35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FFC330-FD1E-1CEF-00B7-DE5CF7525A49}"/>
              </a:ext>
            </a:extLst>
          </p:cNvPr>
          <p:cNvSpPr txBox="1"/>
          <p:nvPr/>
        </p:nvSpPr>
        <p:spPr>
          <a:xfrm>
            <a:off x="343654" y="1571690"/>
            <a:ext cx="1166529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Este momento estará destinado a acompañar los proyectos de vida que los y las jóvenes planearon y plasmaron durante la Fase 1, además de las acciones de impacto a la comunidad</a:t>
            </a:r>
            <a:endParaRPr lang="es-E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0E74DAA7-BD4A-44DF-99E7-C6CD4BBCFA58}"/>
              </a:ext>
            </a:extLst>
          </p:cNvPr>
          <p:cNvSpPr txBox="1">
            <a:spLocks/>
          </p:cNvSpPr>
          <p:nvPr/>
        </p:nvSpPr>
        <p:spPr>
          <a:xfrm>
            <a:off x="-11387" y="2386123"/>
            <a:ext cx="12203387" cy="325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5000" b="1">
                <a:solidFill>
                  <a:srgbClr val="D23C78"/>
                </a:solidFill>
                <a:latin typeface="Arial Black"/>
              </a:rPr>
              <a:t>Espacios de construcción de acciones con énfasis en salud mental comunitaria</a:t>
            </a:r>
          </a:p>
          <a:p>
            <a:pPr algn="ctr">
              <a:spcBef>
                <a:spcPts val="750"/>
              </a:spcBef>
              <a:buSzPts val="1100"/>
            </a:pPr>
            <a:endParaRPr lang="es-ES" sz="5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CC8415-2412-46C4-B152-3CDC2122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A2FEFD06-F88B-2B4B-E526-43BE93C6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7C57CC-85F6-E7EF-9C56-5928A0ED11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AE0BB8B-C5AA-C787-3F6D-3D03DF81E4C9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9A89474-CBFE-41FE-CC54-28554CD2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2051A1B-67BB-8D10-B368-6011F4156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3A68C09-31A4-5E53-F345-22AC1145BBCB}"/>
              </a:ext>
            </a:extLst>
          </p:cNvPr>
          <p:cNvSpPr txBox="1"/>
          <p:nvPr/>
        </p:nvSpPr>
        <p:spPr>
          <a:xfrm>
            <a:off x="343654" y="1312898"/>
            <a:ext cx="1166529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Son espacios semanales donde de manera autónoma las y los jóvenes de acuerdo a los contenidos experimentados, la lectura del contexto y sus énfasis en corresponsabilidad, generarán ideas de acciones para realizar de manera comunitaria en sus territorios, con el fin de promover y movilizar acciones que fortalezcan la salud mental comunitaria, la construcción de memoria y la sanidad colectiva. </a:t>
            </a:r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457200" indent="-457200">
              <a:buFont typeface="Wingdings,Sans-Serif"/>
              <a:buChar char="Ø"/>
            </a:pPr>
            <a:r>
              <a:rPr lang="es-ES" sz="28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Nota</a:t>
            </a: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: Este espacio se articulará con el componente de Corresponsabilidad, serán acciones de movilización social, familiares y comunitarias. 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Se realizará un encuentro semanal.</a:t>
            </a:r>
          </a:p>
        </p:txBody>
      </p:sp>
    </p:spTree>
    <p:extLst>
      <p:ext uri="{BB962C8B-B14F-4D97-AF65-F5344CB8AC3E}">
        <p14:creationId xmlns:p14="http://schemas.microsoft.com/office/powerpoint/2010/main" val="316675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4BD0CD7-9C6E-CA77-6179-4027B77D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D6EDF4EE-6454-33B0-F289-1E695649A8B0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Espacios de Escucha Activa</a:t>
            </a:r>
            <a:endParaRPr lang="es-ES" sz="5000" b="1" dirty="0">
              <a:solidFill>
                <a:srgbClr val="D23C78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496727-10CC-3379-BAFF-00506E4A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 idx="4294967295"/>
          </p:nvPr>
        </p:nvSpPr>
        <p:spPr>
          <a:xfrm>
            <a:off x="6908800" y="792164"/>
            <a:ext cx="5892800" cy="8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s-CO" b="1" dirty="0">
                <a:solidFill>
                  <a:schemeClr val="bg1"/>
                </a:solidFill>
              </a:rPr>
              <a:t>AGENDA</a:t>
            </a:r>
            <a:endParaRPr lang="es-C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40AACA-3A64-44C6-8866-D6D5A43FBC37}"/>
              </a:ext>
            </a:extLst>
          </p:cNvPr>
          <p:cNvSpPr txBox="1"/>
          <p:nvPr/>
        </p:nvSpPr>
        <p:spPr>
          <a:xfrm>
            <a:off x="6908800" y="1651967"/>
            <a:ext cx="484846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s-ES" sz="2400" b="1" dirty="0">
                <a:solidFill>
                  <a:srgbClr val="D23C78"/>
                </a:solidFill>
              </a:rPr>
              <a:t>Introducción al Componente Psicosocial</a:t>
            </a:r>
          </a:p>
          <a:p>
            <a:pPr marL="342900" indent="-342900">
              <a:buAutoNum type="arabicPeriod"/>
            </a:pPr>
            <a:r>
              <a:rPr lang="es-ES" sz="2400" b="1" dirty="0">
                <a:solidFill>
                  <a:srgbClr val="D23C78"/>
                </a:solidFill>
              </a:rPr>
              <a:t>Fase 1 de Permanencia</a:t>
            </a:r>
          </a:p>
          <a:p>
            <a:pPr marL="342900" indent="-342900">
              <a:buAutoNum type="arabicPeriod"/>
            </a:pPr>
            <a:r>
              <a:rPr lang="es-ES" sz="2400" b="1" dirty="0">
                <a:solidFill>
                  <a:srgbClr val="D23C78"/>
                </a:solidFill>
              </a:rPr>
              <a:t>Fase 2 de Permanencia</a:t>
            </a:r>
          </a:p>
          <a:p>
            <a:pPr marL="342900" indent="-342900">
              <a:buAutoNum type="arabicPeriod"/>
            </a:pPr>
            <a:r>
              <a:rPr lang="es-ES" sz="2400" b="1" dirty="0">
                <a:solidFill>
                  <a:srgbClr val="D23C78"/>
                </a:solidFill>
              </a:rPr>
              <a:t>Otras Actividades Transversales</a:t>
            </a:r>
          </a:p>
          <a:p>
            <a:pPr marL="342900" indent="-342900">
              <a:buAutoNum type="arabicPeriod"/>
            </a:pPr>
            <a:r>
              <a:rPr lang="es-ES" sz="2400" b="1" dirty="0">
                <a:solidFill>
                  <a:srgbClr val="D23C78"/>
                </a:solidFill>
              </a:rPr>
              <a:t>Informes y Reportes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409E21AD-9A58-11C5-A9BD-39EAF504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12500D-3B79-B421-1D89-FD8400FAC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81BEC08-2EB1-2D14-1B8D-AA29DA64D7A3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1F32C71-0C70-BE4F-CEFE-BD178A8C1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F70353D-12E8-B8EB-3FA1-660DC5A5F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FA11E1-EE08-1B79-E372-85CE9ED3F35D}"/>
              </a:ext>
            </a:extLst>
          </p:cNvPr>
          <p:cNvSpPr txBox="1"/>
          <p:nvPr/>
        </p:nvSpPr>
        <p:spPr>
          <a:xfrm>
            <a:off x="343654" y="1312898"/>
            <a:ext cx="116652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El espacio de escucha activa hace parte del acompañamiento y fortalecimiento comunitario, se realizan en la medida en que las y los jóvenes lo soliciten y pueden ser individuales o colectivos y permiten generar procesos de conexión y de cierre con el trabajo grupal que se viene desarrollando, con los cuales se apoya la permanencia de las y los jóvenes en la ruta de atención integral. </a:t>
            </a:r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endParaRPr lang="es-E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457200" indent="-457200">
              <a:buFont typeface="Wingdings,Sans-Serif"/>
              <a:buChar char="Ø"/>
            </a:pPr>
            <a:r>
              <a:rPr lang="es-ES" sz="28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Nota</a:t>
            </a: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: Se establecerá mínimo dos encuentros al mes con cada uno de las y los jóvenes vinculados al Programa.</a:t>
            </a:r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45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40BA6E3E-C20B-93E9-E8CE-D7E1EB54D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g2d5827dc18b_1_606">
            <a:extLst>
              <a:ext uri="{FF2B5EF4-FFF2-40B4-BE49-F238E27FC236}">
                <a16:creationId xmlns:a16="http://schemas.microsoft.com/office/drawing/2014/main" id="{74769CBD-E100-A0DF-4638-494C7B1C4726}"/>
              </a:ext>
            </a:extLst>
          </p:cNvPr>
          <p:cNvSpPr txBox="1">
            <a:spLocks/>
          </p:cNvSpPr>
          <p:nvPr/>
        </p:nvSpPr>
        <p:spPr>
          <a:xfrm>
            <a:off x="2882457" y="2224436"/>
            <a:ext cx="8906977" cy="24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OTRAS ACTIVIDADES TRANSVERSALES</a:t>
            </a:r>
            <a:endParaRPr lang="es-E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5;p21">
            <a:extLst>
              <a:ext uri="{FF2B5EF4-FFF2-40B4-BE49-F238E27FC236}">
                <a16:creationId xmlns:a16="http://schemas.microsoft.com/office/drawing/2014/main" id="{1781D187-B1FD-4CAE-AD44-882E3E41224F}"/>
              </a:ext>
            </a:extLst>
          </p:cNvPr>
          <p:cNvGrpSpPr/>
          <p:nvPr/>
        </p:nvGrpSpPr>
        <p:grpSpPr>
          <a:xfrm>
            <a:off x="4492165" y="1813869"/>
            <a:ext cx="3328190" cy="3349256"/>
            <a:chOff x="3578893" y="1188309"/>
            <a:chExt cx="2357066" cy="2407330"/>
          </a:xfrm>
        </p:grpSpPr>
        <p:sp>
          <p:nvSpPr>
            <p:cNvPr id="8" name="Google Shape;276;p21">
              <a:extLst>
                <a:ext uri="{FF2B5EF4-FFF2-40B4-BE49-F238E27FC236}">
                  <a16:creationId xmlns:a16="http://schemas.microsoft.com/office/drawing/2014/main" id="{A8B2B59A-CD12-45A3-981D-28C6E5BB9A37}"/>
                </a:ext>
              </a:extLst>
            </p:cNvPr>
            <p:cNvSpPr/>
            <p:nvPr/>
          </p:nvSpPr>
          <p:spPr>
            <a:xfrm rot="7200000">
              <a:off x="3578894" y="1251915"/>
              <a:ext cx="2041163" cy="2041163"/>
            </a:xfrm>
            <a:prstGeom prst="arc">
              <a:avLst>
                <a:gd name="adj1" fmla="val 13037108"/>
                <a:gd name="adj2" fmla="val 20341672"/>
              </a:avLst>
            </a:prstGeom>
            <a:noFill/>
            <a:ln w="307975" cap="flat" cmpd="sng">
              <a:solidFill>
                <a:srgbClr val="FD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" name="Google Shape;277;p21">
              <a:extLst>
                <a:ext uri="{FF2B5EF4-FFF2-40B4-BE49-F238E27FC236}">
                  <a16:creationId xmlns:a16="http://schemas.microsoft.com/office/drawing/2014/main" id="{A6DAA01D-1B03-4DDC-99BC-BDBDC3A8F09C}"/>
                </a:ext>
              </a:extLst>
            </p:cNvPr>
            <p:cNvSpPr/>
            <p:nvPr/>
          </p:nvSpPr>
          <p:spPr>
            <a:xfrm>
              <a:off x="3578893" y="1251915"/>
              <a:ext cx="2041163" cy="2041163"/>
            </a:xfrm>
            <a:prstGeom prst="arc">
              <a:avLst>
                <a:gd name="adj1" fmla="val 13124794"/>
                <a:gd name="adj2" fmla="val 20319424"/>
              </a:avLst>
            </a:prstGeom>
            <a:noFill/>
            <a:ln w="307975" cap="flat" cmpd="sng">
              <a:solidFill>
                <a:srgbClr val="C613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" name="Google Shape;278;p21">
              <a:extLst>
                <a:ext uri="{FF2B5EF4-FFF2-40B4-BE49-F238E27FC236}">
                  <a16:creationId xmlns:a16="http://schemas.microsoft.com/office/drawing/2014/main" id="{F7D8021C-5F03-43C3-AC4A-A847AD13F1C2}"/>
                </a:ext>
              </a:extLst>
            </p:cNvPr>
            <p:cNvSpPr/>
            <p:nvPr/>
          </p:nvSpPr>
          <p:spPr>
            <a:xfrm rot="-7200000">
              <a:off x="3578894" y="1251915"/>
              <a:ext cx="2041163" cy="2041163"/>
            </a:xfrm>
            <a:prstGeom prst="arc">
              <a:avLst>
                <a:gd name="adj1" fmla="val 13009644"/>
                <a:gd name="adj2" fmla="val 20438234"/>
              </a:avLst>
            </a:prstGeom>
            <a:noFill/>
            <a:ln w="3079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" name="Google Shape;279;p21">
              <a:extLst>
                <a:ext uri="{FF2B5EF4-FFF2-40B4-BE49-F238E27FC236}">
                  <a16:creationId xmlns:a16="http://schemas.microsoft.com/office/drawing/2014/main" id="{C06B0359-6700-472C-B439-D33838D66F45}"/>
                </a:ext>
              </a:extLst>
            </p:cNvPr>
            <p:cNvSpPr/>
            <p:nvPr/>
          </p:nvSpPr>
          <p:spPr>
            <a:xfrm rot="9936452">
              <a:off x="5181733" y="1772462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" name="Google Shape;280;p21">
              <a:extLst>
                <a:ext uri="{FF2B5EF4-FFF2-40B4-BE49-F238E27FC236}">
                  <a16:creationId xmlns:a16="http://schemas.microsoft.com/office/drawing/2014/main" id="{13787744-C894-4064-9C22-4EB1CC3ADEEB}"/>
                </a:ext>
              </a:extLst>
            </p:cNvPr>
            <p:cNvSpPr/>
            <p:nvPr/>
          </p:nvSpPr>
          <p:spPr>
            <a:xfrm rot="2734381">
              <a:off x="3532432" y="1317404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281;p21">
              <a:extLst>
                <a:ext uri="{FF2B5EF4-FFF2-40B4-BE49-F238E27FC236}">
                  <a16:creationId xmlns:a16="http://schemas.microsoft.com/office/drawing/2014/main" id="{38674E38-5B82-49B9-B9B3-A6DEEB19153F}"/>
                </a:ext>
              </a:extLst>
            </p:cNvPr>
            <p:cNvSpPr/>
            <p:nvPr/>
          </p:nvSpPr>
          <p:spPr>
            <a:xfrm rot="-4420388">
              <a:off x="3959244" y="2970508"/>
              <a:ext cx="754226" cy="496035"/>
            </a:xfrm>
            <a:prstGeom prst="triangle">
              <a:avLst>
                <a:gd name="adj" fmla="val 50000"/>
              </a:avLst>
            </a:prstGeom>
            <a:solidFill>
              <a:srgbClr val="FD8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4" name="Google Shape;282;p21">
            <a:extLst>
              <a:ext uri="{FF2B5EF4-FFF2-40B4-BE49-F238E27FC236}">
                <a16:creationId xmlns:a16="http://schemas.microsoft.com/office/drawing/2014/main" id="{70E9C319-29D7-4DBF-8DD0-4803586C143F}"/>
              </a:ext>
            </a:extLst>
          </p:cNvPr>
          <p:cNvSpPr/>
          <p:nvPr/>
        </p:nvSpPr>
        <p:spPr>
          <a:xfrm>
            <a:off x="1319365" y="2958366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lnSpc>
                <a:spcPct val="85000"/>
              </a:lnSpc>
              <a:buClr>
                <a:schemeClr val="lt1"/>
              </a:buClr>
              <a:buSzPts val="7200"/>
              <a:buAutoNum type="arabicPeriod"/>
            </a:pPr>
            <a:r>
              <a:rPr lang="es-CO" sz="2000" b="1" dirty="0">
                <a:solidFill>
                  <a:schemeClr val="tx1"/>
                </a:solidFill>
                <a:latin typeface="+mn-lt"/>
              </a:rPr>
              <a:t>Encuentros Familiares y Comunitarios.</a:t>
            </a:r>
            <a:endParaRPr lang="es-ES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84;p21">
            <a:extLst>
              <a:ext uri="{FF2B5EF4-FFF2-40B4-BE49-F238E27FC236}">
                <a16:creationId xmlns:a16="http://schemas.microsoft.com/office/drawing/2014/main" id="{E351A968-F339-4898-A8C0-B9130B3C5D33}"/>
              </a:ext>
            </a:extLst>
          </p:cNvPr>
          <p:cNvSpPr/>
          <p:nvPr/>
        </p:nvSpPr>
        <p:spPr>
          <a:xfrm>
            <a:off x="4921480" y="2457316"/>
            <a:ext cx="2145060" cy="174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25" tIns="45700" rIns="243825" bIns="97525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 Light"/>
              <a:buNone/>
            </a:pPr>
            <a:endParaRPr lang="en-US" sz="2133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>
              <a:lnSpc>
                <a:spcPct val="89000"/>
              </a:lnSpc>
              <a:buSzPts val="2133"/>
              <a:buFont typeface="Open Sans Light"/>
            </a:pPr>
            <a:endParaRPr lang="en-US" sz="21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  <a:p>
            <a:pPr algn="ctr">
              <a:lnSpc>
                <a:spcPct val="89000"/>
              </a:lnSpc>
            </a:pPr>
            <a:r>
              <a:rPr lang="en-US" sz="2100" b="1" dirty="0" err="1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</a:rPr>
              <a:t>Otras</a:t>
            </a:r>
            <a:r>
              <a:rPr lang="en-US" sz="2100" b="1" dirty="0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100" b="1" dirty="0" err="1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</a:rPr>
              <a:t>Actividades</a:t>
            </a:r>
            <a:r>
              <a:rPr lang="en-US" sz="2100" b="1" dirty="0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100" b="1" dirty="0" err="1">
                <a:solidFill>
                  <a:schemeClr val="tx2">
                    <a:lumMod val="10000"/>
                  </a:schemeClr>
                </a:solidFill>
                <a:latin typeface="Open Sans Light"/>
                <a:ea typeface="Open Sans Light"/>
                <a:cs typeface="Open Sans Light"/>
              </a:rPr>
              <a:t>Transversales</a:t>
            </a:r>
            <a:endParaRPr lang="en-US" sz="2100" b="1">
              <a:solidFill>
                <a:schemeClr val="tx2">
                  <a:lumMod val="10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6" name="Google Shape;282;p21">
            <a:extLst>
              <a:ext uri="{FF2B5EF4-FFF2-40B4-BE49-F238E27FC236}">
                <a16:creationId xmlns:a16="http://schemas.microsoft.com/office/drawing/2014/main" id="{DC58B915-4EAF-4AC1-8F9C-B210AF685D77}"/>
              </a:ext>
            </a:extLst>
          </p:cNvPr>
          <p:cNvSpPr/>
          <p:nvPr/>
        </p:nvSpPr>
        <p:spPr>
          <a:xfrm>
            <a:off x="7374299" y="1201114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>
              <a:tabLst>
                <a:tab pos="299085" algn="l"/>
              </a:tabLst>
            </a:pPr>
            <a:r>
              <a:rPr lang="es-CO" sz="2000" b="1" dirty="0">
                <a:solidFill>
                  <a:schemeClr val="tx1"/>
                </a:solidFill>
              </a:rPr>
              <a:t>Orientación Vocacional</a:t>
            </a:r>
            <a:endParaRPr lang="es-ES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2;p21">
            <a:extLst>
              <a:ext uri="{FF2B5EF4-FFF2-40B4-BE49-F238E27FC236}">
                <a16:creationId xmlns:a16="http://schemas.microsoft.com/office/drawing/2014/main" id="{F3A83E33-D3FC-4BDA-93ED-22FFC877A9E6}"/>
              </a:ext>
            </a:extLst>
          </p:cNvPr>
          <p:cNvSpPr/>
          <p:nvPr/>
        </p:nvSpPr>
        <p:spPr>
          <a:xfrm>
            <a:off x="7708652" y="3943970"/>
            <a:ext cx="2570787" cy="124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>
              <a:spcBef>
                <a:spcPts val="5"/>
              </a:spcBef>
              <a:tabLst>
                <a:tab pos="299085" algn="l"/>
              </a:tabLst>
            </a:pPr>
            <a:r>
              <a:rPr lang="es-ES" sz="2000" b="1" dirty="0">
                <a:solidFill>
                  <a:schemeClr val="tx1"/>
                </a:solidFill>
              </a:rPr>
              <a:t>Valoración de progreso en Competencias Socioemocionales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Open Sans Light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3B9D6BA4-E854-B23B-6B6A-A3C12D08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A59815D9-1E6B-6C2A-DBBA-7537CFFAEE17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Orientación Vocacional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D50A96-ECDD-F249-8D94-6426C39E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3430B416-12D7-792F-F9CD-AC3F050A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86C5AB-345E-EEAF-9A3B-F0C4E021F7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9D9B7DA-5BB3-2C1D-368E-FA01C71A421F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093CFF9-17A7-9509-F249-8D7530D17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D8B0088-52D8-3A5C-B813-0CD6224F1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449CB2-9131-E0F2-15C8-23912828D62C}"/>
              </a:ext>
            </a:extLst>
          </p:cNvPr>
          <p:cNvSpPr txBox="1"/>
          <p:nvPr/>
        </p:nvSpPr>
        <p:spPr>
          <a:xfrm>
            <a:off x="343654" y="1988634"/>
            <a:ext cx="1166529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Este espacio está destinado a apoyar la construcción del PEI y PPC, por lo que si bien puede ser un tema de abordaje en toda la Fase 1 de Permanencia, se vuelve un acompañamiento transversal, en el momento 5 de dicha fase. 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Estos espacios pueden ser individuales o colectivos, en donde se busca fortalecer las potencialidades y descubrimientos realizados a lo largo de la Fase 1.</a:t>
            </a:r>
          </a:p>
          <a:p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791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0F77BD4-4B6A-26E0-C437-172F4788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4947216E-55F4-1307-A6A5-A5243529C028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Encuentros Familiares y Comunitarios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24908D-1B30-4336-2203-1C1BD7FE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B25DCF2E-FDDA-55E8-D769-B9724712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67D6C1-17C7-0945-EFE2-834DA1122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19EF606-304E-127F-84AD-D787933EDD5D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FE57F25-919F-2AEE-398E-5A0CAEA7E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6167798-1D7D-E0D0-B745-9363BE89F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0C4348-4604-D760-5980-B6D3ABDEF96B}"/>
              </a:ext>
            </a:extLst>
          </p:cNvPr>
          <p:cNvSpPr txBox="1"/>
          <p:nvPr/>
        </p:nvSpPr>
        <p:spPr>
          <a:xfrm>
            <a:off x="343654" y="1715464"/>
            <a:ext cx="116652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Son espacios que se realizan en cada finalización de los Momentos de la Fase 1 de Permanencia, los cuales tienen por objetivo abrir un espacio de corresponsabilidad con familia y comunidad, dando a conocer los avances del Programa, pero al mismo tiempo, realizar actividades de sensibilización a dicha población. 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Estos espacios son responsabilidad de TODO el equipo territorial, sin embargo, quienes lo lideran, son el equipo psicosocial.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Son espacios de 2 horas de duración.</a:t>
            </a:r>
          </a:p>
          <a:p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164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4B087DD-29AC-068E-E2B2-23CD53FF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1E8365BD-06FE-BB51-50A2-8A0FA53487BC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Valoración de progreso en Competencias Socioemocionales 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F92861-F482-2BE0-8F43-0858ED12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5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DCB191C-D63F-93B8-D136-AF395966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23D123-9204-70DC-85B9-AEAFF025A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69F7A88-231B-5EC0-E120-6F3C311F5923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242E362-0EEA-A04C-627D-0011E1C6F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42A0C7B-2A0A-E29C-C147-C9B8EF408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07217A-9C91-051E-2152-91445563D048}"/>
              </a:ext>
            </a:extLst>
          </p:cNvPr>
          <p:cNvSpPr txBox="1"/>
          <p:nvPr/>
        </p:nvSpPr>
        <p:spPr>
          <a:xfrm>
            <a:off x="343654" y="2046143"/>
            <a:ext cx="1166529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Esta valoración tiene por objetivo medir los avances construidos por parte de los y las jóvenes beneficiarias del programa, en términos de herramientas de afrontamiento y gestión emocional desde el acompañamiento psicosocial. 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Esta valoración se hace en equipo con el Componente Pedagógico.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Se realiza en la semana 9 de acompañamiento de la Fase 1 de Permanencia.</a:t>
            </a:r>
          </a:p>
          <a:p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703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A164D74-4B9C-CB0F-1E7C-A976FCF4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481B1A1D-01A7-36EE-FAFC-B5647811A615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Seguimiento y prevención de la deserción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7C2AE9-D9C8-CF8E-7034-D4804660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g2d5827dc18b_1_606">
            <a:extLst>
              <a:ext uri="{FF2B5EF4-FFF2-40B4-BE49-F238E27FC236}">
                <a16:creationId xmlns:a16="http://schemas.microsoft.com/office/drawing/2014/main" id="{C0C73602-889F-4105-909A-7C5366532B21}"/>
              </a:ext>
            </a:extLst>
          </p:cNvPr>
          <p:cNvSpPr txBox="1">
            <a:spLocks/>
          </p:cNvSpPr>
          <p:nvPr/>
        </p:nvSpPr>
        <p:spPr>
          <a:xfrm>
            <a:off x="2058987" y="1502570"/>
            <a:ext cx="79724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CO" sz="5250" b="1" dirty="0">
                <a:solidFill>
                  <a:srgbClr val="D23C78"/>
                </a:solidFill>
                <a:latin typeface="Arial Black" panose="020B0A04020102020204" pitchFamily="34" charset="0"/>
              </a:rPr>
              <a:t>Programa Nacional</a:t>
            </a:r>
          </a:p>
        </p:txBody>
      </p:sp>
    </p:spTree>
    <p:extLst>
      <p:ext uri="{BB962C8B-B14F-4D97-AF65-F5344CB8AC3E}">
        <p14:creationId xmlns:p14="http://schemas.microsoft.com/office/powerpoint/2010/main" val="114825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CAEAD5E-27A7-0AC2-1506-0960D29FD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B35B-C298-8A0D-9BBF-D5B564546A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EEBE7FA-336B-5700-6F72-2D5C4F3F3AA5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B6FCC72-0E5C-8487-132D-B1553ECF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0B561AF-0AAA-8A12-4DDE-C86013E1C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F28992-84FB-6E8C-FBD5-309392E0DE00}"/>
              </a:ext>
            </a:extLst>
          </p:cNvPr>
          <p:cNvSpPr txBox="1"/>
          <p:nvPr/>
        </p:nvSpPr>
        <p:spPr>
          <a:xfrm>
            <a:off x="343654" y="1715464"/>
            <a:ext cx="116652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El equipo psicosocial está encargado de aplicar una encuesta de satisfacción a los y las jóvenes en los puntos de atención, la cual tendrá por objetivo crear estrategias para prevenir la deserción.</a:t>
            </a:r>
          </a:p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El equipo de gestores hará seguimiento a las asistencias. En Fase 1 de Permanencia, si un/a joven ha faltado 5 veces seguidas, o en Fase 2, ha faltado dos veces seguidas, llamará para indagar los motivos, y si le parece meritorio, remitirá al profesional psicosocial para que realizar la siguiente llamada con intención de profundizar. </a:t>
            </a:r>
          </a:p>
          <a:p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8733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D5DA4F2A-67B0-C5BB-50FE-88EDCAA3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g2d5827dc18b_1_606">
            <a:extLst>
              <a:ext uri="{FF2B5EF4-FFF2-40B4-BE49-F238E27FC236}">
                <a16:creationId xmlns:a16="http://schemas.microsoft.com/office/drawing/2014/main" id="{E055D3A6-4E5A-DD21-416E-C71BF0842403}"/>
              </a:ext>
            </a:extLst>
          </p:cNvPr>
          <p:cNvSpPr txBox="1">
            <a:spLocks/>
          </p:cNvSpPr>
          <p:nvPr/>
        </p:nvSpPr>
        <p:spPr>
          <a:xfrm>
            <a:off x="-97650" y="2759934"/>
            <a:ext cx="122896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5000" b="1" dirty="0">
                <a:solidFill>
                  <a:srgbClr val="D23C78"/>
                </a:solidFill>
                <a:latin typeface="Arial Black"/>
              </a:rPr>
              <a:t>Activación de Rutas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CD9361-7FF3-1D13-2D8B-C288C60A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2" y="470925"/>
            <a:ext cx="2277562" cy="12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EEDE3D1-7C14-54EE-5AD5-E38C2F5F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549C0F-96AD-8774-3428-3620946A9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69249FB-BD00-FEC5-3A83-9DD0866D66DF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3201F73-F408-B72E-446D-8F55EA1E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A6D320D-9244-DFB0-8C83-7DCD32F49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E6EBB7-1063-1522-E3BA-4D6A2ECE94AC}"/>
              </a:ext>
            </a:extLst>
          </p:cNvPr>
          <p:cNvSpPr txBox="1"/>
          <p:nvPr/>
        </p:nvSpPr>
        <p:spPr>
          <a:xfrm>
            <a:off x="343654" y="1715464"/>
            <a:ext cx="1166529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,Sans-Serif"/>
              <a:buChar char="Ø"/>
            </a:pPr>
            <a:r>
              <a:rPr lang="es-ES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El equipo psicosocial está encargado de activar las rutas en caso ser requerido, si el caso se trata de un/a menor de edad por vulneración de derechos, la ruta es:</a:t>
            </a:r>
            <a:endParaRPr lang="es-ES" dirty="0">
              <a:solidFill>
                <a:schemeClr val="dk1"/>
              </a:solidFill>
              <a:ea typeface="Open Sans Light"/>
            </a:endParaRPr>
          </a:p>
          <a:p>
            <a:endParaRPr lang="en-US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19E1CAE-BECB-2339-D80D-768FFCB644C1}"/>
              </a:ext>
            </a:extLst>
          </p:cNvPr>
          <p:cNvSpPr/>
          <p:nvPr/>
        </p:nvSpPr>
        <p:spPr>
          <a:xfrm>
            <a:off x="657593" y="3302342"/>
            <a:ext cx="2394171" cy="25807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cs typeface="Arial"/>
              </a:rPr>
              <a:t>Ubicar a un/a familiar de confianza para el/la beneficiaria para que active la ruta (solicitando documentos de respaldo)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7FBDC99-F915-4333-1D5D-D4287E55C86F}"/>
              </a:ext>
            </a:extLst>
          </p:cNvPr>
          <p:cNvSpPr/>
          <p:nvPr/>
        </p:nvSpPr>
        <p:spPr>
          <a:xfrm>
            <a:off x="4985176" y="3302341"/>
            <a:ext cx="2394171" cy="25807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dirty="0">
                <a:cs typeface="Arial"/>
              </a:rPr>
              <a:t>En caso de no encontrarse a ninguna persona de apoyo, el/la psicosocial deberá activar la ruta de acuerdo a la situación. </a:t>
            </a:r>
            <a:endParaRPr lang="es-ES" sz="18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42C647D-44E9-7C06-5721-F2CA6ECCEB1D}"/>
              </a:ext>
            </a:extLst>
          </p:cNvPr>
          <p:cNvSpPr/>
          <p:nvPr/>
        </p:nvSpPr>
        <p:spPr>
          <a:xfrm>
            <a:off x="9284009" y="3302342"/>
            <a:ext cx="2394171" cy="25807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dirty="0">
                <a:cs typeface="Arial"/>
              </a:rPr>
              <a:t>Realizar reporte de Ruta Activada para seguimiento y trazabilidad en el Formulario compartido por el Componente </a:t>
            </a:r>
            <a:r>
              <a:rPr lang="es-ES" sz="1800" err="1">
                <a:cs typeface="Arial"/>
              </a:rPr>
              <a:t>Psicosocia</a:t>
            </a:r>
            <a:endParaRPr lang="es-ES" sz="1800" err="1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D53F8A9-8086-A7DF-8BE6-4067674C6E21}"/>
              </a:ext>
            </a:extLst>
          </p:cNvPr>
          <p:cNvSpPr/>
          <p:nvPr/>
        </p:nvSpPr>
        <p:spPr>
          <a:xfrm>
            <a:off x="3229428" y="4184153"/>
            <a:ext cx="1614714" cy="79828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816B433-2A0B-6F02-40E1-A9A8E579FCCC}"/>
              </a:ext>
            </a:extLst>
          </p:cNvPr>
          <p:cNvSpPr/>
          <p:nvPr/>
        </p:nvSpPr>
        <p:spPr>
          <a:xfrm>
            <a:off x="7542635" y="4184152"/>
            <a:ext cx="1614714" cy="79828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157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5;g2d5827dc18b_1_606">
            <a:extLst>
              <a:ext uri="{FF2B5EF4-FFF2-40B4-BE49-F238E27FC236}">
                <a16:creationId xmlns:a16="http://schemas.microsoft.com/office/drawing/2014/main" id="{C5E6E4E5-AA15-432D-B379-B878B6A2E0E7}"/>
              </a:ext>
            </a:extLst>
          </p:cNvPr>
          <p:cNvSpPr txBox="1">
            <a:spLocks/>
          </p:cNvSpPr>
          <p:nvPr/>
        </p:nvSpPr>
        <p:spPr>
          <a:xfrm>
            <a:off x="7730374" y="2763087"/>
            <a:ext cx="408303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latin typeface="Arial Black" panose="020B0A04020102020204" pitchFamily="34" charset="0"/>
              </a:rPr>
              <a:t>Informes y </a:t>
            </a:r>
          </a:p>
          <a:p>
            <a:pPr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latin typeface="Arial Black" panose="020B0A04020102020204" pitchFamily="34" charset="0"/>
              </a:rPr>
              <a:t>Reportes</a:t>
            </a:r>
            <a:endParaRPr lang="es-CO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E1AD70-B640-4FCC-8258-B700C40C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8" y="141862"/>
            <a:ext cx="1368667" cy="657231"/>
          </a:xfrm>
          <a:prstGeom prst="rect">
            <a:avLst/>
          </a:prstGeom>
        </p:spPr>
      </p:pic>
      <p:sp>
        <p:nvSpPr>
          <p:cNvPr id="8" name="Google Shape;133;p16">
            <a:extLst>
              <a:ext uri="{FF2B5EF4-FFF2-40B4-BE49-F238E27FC236}">
                <a16:creationId xmlns:a16="http://schemas.microsoft.com/office/drawing/2014/main" id="{F015A015-008C-4045-A281-4264AB3BDBFF}"/>
              </a:ext>
            </a:extLst>
          </p:cNvPr>
          <p:cNvSpPr txBox="1">
            <a:spLocks/>
          </p:cNvSpPr>
          <p:nvPr/>
        </p:nvSpPr>
        <p:spPr>
          <a:xfrm>
            <a:off x="1904881" y="96688"/>
            <a:ext cx="10287119" cy="8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b="1" dirty="0" err="1">
                <a:solidFill>
                  <a:schemeClr val="tx1"/>
                </a:solidFill>
                <a:latin typeface="Arial"/>
                <a:cs typeface="Arial"/>
              </a:rPr>
              <a:t>Entregables</a:t>
            </a:r>
            <a:r>
              <a:rPr lang="pt-BR" sz="3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cs typeface="Arial"/>
              </a:rPr>
              <a:t>del</a:t>
            </a:r>
            <a:r>
              <a:rPr lang="pt-BR" sz="3000" b="1" dirty="0">
                <a:solidFill>
                  <a:schemeClr val="tx1"/>
                </a:solidFill>
                <a:latin typeface="Arial"/>
                <a:cs typeface="Arial"/>
              </a:rPr>
              <a:t> Equipo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cs typeface="Arial"/>
              </a:rPr>
              <a:t>Psicosocial</a:t>
            </a:r>
          </a:p>
        </p:txBody>
      </p:sp>
      <p:grpSp>
        <p:nvGrpSpPr>
          <p:cNvPr id="9" name="Google Shape;134;p16">
            <a:extLst>
              <a:ext uri="{FF2B5EF4-FFF2-40B4-BE49-F238E27FC236}">
                <a16:creationId xmlns:a16="http://schemas.microsoft.com/office/drawing/2014/main" id="{DDA83F29-9088-4B00-9AB9-EF6640F94D4C}"/>
              </a:ext>
            </a:extLst>
          </p:cNvPr>
          <p:cNvGrpSpPr/>
          <p:nvPr/>
        </p:nvGrpSpPr>
        <p:grpSpPr>
          <a:xfrm>
            <a:off x="2755983" y="891242"/>
            <a:ext cx="1291046" cy="807260"/>
            <a:chOff x="3211834" y="1982060"/>
            <a:chExt cx="1291046" cy="807260"/>
          </a:xfrm>
        </p:grpSpPr>
        <p:sp>
          <p:nvSpPr>
            <p:cNvPr id="10" name="Google Shape;135;p16">
              <a:extLst>
                <a:ext uri="{FF2B5EF4-FFF2-40B4-BE49-F238E27FC236}">
                  <a16:creationId xmlns:a16="http://schemas.microsoft.com/office/drawing/2014/main" id="{43993D46-A615-4CC3-9489-9F9F6E2A98F5}"/>
                </a:ext>
              </a:extLst>
            </p:cNvPr>
            <p:cNvSpPr/>
            <p:nvPr/>
          </p:nvSpPr>
          <p:spPr>
            <a:xfrm rot="-5400000">
              <a:off x="3453727" y="1740167"/>
              <a:ext cx="807260" cy="1291046"/>
            </a:xfrm>
            <a:prstGeom prst="flowChartOffpageConnector">
              <a:avLst/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6;p16">
              <a:extLst>
                <a:ext uri="{FF2B5EF4-FFF2-40B4-BE49-F238E27FC236}">
                  <a16:creationId xmlns:a16="http://schemas.microsoft.com/office/drawing/2014/main" id="{12F68698-895D-4CD3-85D1-2E36A5F03204}"/>
                </a:ext>
              </a:extLst>
            </p:cNvPr>
            <p:cNvSpPr/>
            <p:nvPr/>
          </p:nvSpPr>
          <p:spPr>
            <a:xfrm>
              <a:off x="3708697" y="2216255"/>
              <a:ext cx="297321" cy="312343"/>
            </a:xfrm>
            <a:custGeom>
              <a:avLst/>
              <a:gdLst/>
              <a:ahLst/>
              <a:cxnLst/>
              <a:rect l="l" t="t" r="r" b="b"/>
              <a:pathLst>
                <a:path w="198" h="208" extrusionOk="0">
                  <a:moveTo>
                    <a:pt x="117" y="150"/>
                  </a:moveTo>
                  <a:cubicBezTo>
                    <a:pt x="117" y="150"/>
                    <a:pt x="117" y="150"/>
                    <a:pt x="117" y="150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80" y="98"/>
                    <a:pt x="198" y="66"/>
                    <a:pt x="198" y="47"/>
                  </a:cubicBezTo>
                  <a:cubicBezTo>
                    <a:pt x="198" y="15"/>
                    <a:pt x="166" y="0"/>
                    <a:pt x="150" y="28"/>
                  </a:cubicBezTo>
                  <a:cubicBezTo>
                    <a:pt x="150" y="28"/>
                    <a:pt x="150" y="28"/>
                    <a:pt x="15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2" y="0"/>
                    <a:pt x="0" y="15"/>
                    <a:pt x="0" y="47"/>
                  </a:cubicBezTo>
                  <a:cubicBezTo>
                    <a:pt x="0" y="66"/>
                    <a:pt x="17" y="96"/>
                    <a:pt x="74" y="143"/>
                  </a:cubicBezTo>
                  <a:cubicBezTo>
                    <a:pt x="75" y="144"/>
                    <a:pt x="76" y="145"/>
                    <a:pt x="76" y="14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3" y="155"/>
                    <a:pt x="89" y="165"/>
                    <a:pt x="89" y="172"/>
                  </a:cubicBezTo>
                  <a:cubicBezTo>
                    <a:pt x="89" y="179"/>
                    <a:pt x="86" y="187"/>
                    <a:pt x="83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2" y="191"/>
                    <a:pt x="82" y="191"/>
                  </a:cubicBezTo>
                  <a:cubicBezTo>
                    <a:pt x="82" y="191"/>
                    <a:pt x="82" y="191"/>
                    <a:pt x="81" y="191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72" y="196"/>
                    <a:pt x="59" y="197"/>
                    <a:pt x="58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8" y="197"/>
                    <a:pt x="125" y="196"/>
                    <a:pt x="116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91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1" y="187"/>
                    <a:pt x="107" y="179"/>
                    <a:pt x="108" y="172"/>
                  </a:cubicBezTo>
                  <a:cubicBezTo>
                    <a:pt x="108" y="165"/>
                    <a:pt x="113" y="156"/>
                    <a:pt x="117" y="150"/>
                  </a:cubicBezTo>
                  <a:close/>
                  <a:moveTo>
                    <a:pt x="157" y="37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8"/>
                    <a:pt x="158" y="28"/>
                  </a:cubicBezTo>
                  <a:cubicBezTo>
                    <a:pt x="164" y="13"/>
                    <a:pt x="191" y="19"/>
                    <a:pt x="190" y="46"/>
                  </a:cubicBezTo>
                  <a:cubicBezTo>
                    <a:pt x="189" y="62"/>
                    <a:pt x="176" y="87"/>
                    <a:pt x="136" y="124"/>
                  </a:cubicBezTo>
                  <a:cubicBezTo>
                    <a:pt x="148" y="105"/>
                    <a:pt x="155" y="79"/>
                    <a:pt x="157" y="37"/>
                  </a:cubicBezTo>
                  <a:close/>
                  <a:moveTo>
                    <a:pt x="8" y="46"/>
                  </a:moveTo>
                  <a:cubicBezTo>
                    <a:pt x="7" y="19"/>
                    <a:pt x="34" y="13"/>
                    <a:pt x="40" y="28"/>
                  </a:cubicBezTo>
                  <a:cubicBezTo>
                    <a:pt x="40" y="28"/>
                    <a:pt x="40" y="28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77"/>
                    <a:pt x="49" y="103"/>
                    <a:pt x="59" y="122"/>
                  </a:cubicBezTo>
                  <a:cubicBezTo>
                    <a:pt x="22" y="86"/>
                    <a:pt x="9" y="62"/>
                    <a:pt x="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37;p16">
            <a:extLst>
              <a:ext uri="{FF2B5EF4-FFF2-40B4-BE49-F238E27FC236}">
                <a16:creationId xmlns:a16="http://schemas.microsoft.com/office/drawing/2014/main" id="{166F7E0E-AC23-404B-AFF8-DC76F4B0861D}"/>
              </a:ext>
            </a:extLst>
          </p:cNvPr>
          <p:cNvGrpSpPr/>
          <p:nvPr/>
        </p:nvGrpSpPr>
        <p:grpSpPr>
          <a:xfrm>
            <a:off x="2755983" y="3858833"/>
            <a:ext cx="1291046" cy="807260"/>
            <a:chOff x="3211834" y="5171499"/>
            <a:chExt cx="1291046" cy="807260"/>
          </a:xfrm>
        </p:grpSpPr>
        <p:sp>
          <p:nvSpPr>
            <p:cNvPr id="13" name="Google Shape;138;p16">
              <a:extLst>
                <a:ext uri="{FF2B5EF4-FFF2-40B4-BE49-F238E27FC236}">
                  <a16:creationId xmlns:a16="http://schemas.microsoft.com/office/drawing/2014/main" id="{EE6E445B-DCC2-4503-9F6C-49AFB5CA69F6}"/>
                </a:ext>
              </a:extLst>
            </p:cNvPr>
            <p:cNvSpPr/>
            <p:nvPr/>
          </p:nvSpPr>
          <p:spPr>
            <a:xfrm rot="-5400000">
              <a:off x="3453727" y="4929606"/>
              <a:ext cx="807260" cy="1291046"/>
            </a:xfrm>
            <a:prstGeom prst="flowChartOffpageConnector">
              <a:avLst/>
            </a:prstGeom>
            <a:solidFill>
              <a:srgbClr val="F2B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;p16">
              <a:extLst>
                <a:ext uri="{FF2B5EF4-FFF2-40B4-BE49-F238E27FC236}">
                  <a16:creationId xmlns:a16="http://schemas.microsoft.com/office/drawing/2014/main" id="{CAE66D00-E5D8-47C3-A1B9-E76E804D13A8}"/>
                </a:ext>
              </a:extLst>
            </p:cNvPr>
            <p:cNvSpPr/>
            <p:nvPr/>
          </p:nvSpPr>
          <p:spPr>
            <a:xfrm>
              <a:off x="3698728" y="5428363"/>
              <a:ext cx="317258" cy="317259"/>
            </a:xfrm>
            <a:custGeom>
              <a:avLst/>
              <a:gdLst/>
              <a:ahLst/>
              <a:cxnLst/>
              <a:rect l="l" t="t" r="r" b="b"/>
              <a:pathLst>
                <a:path w="191" h="190" extrusionOk="0">
                  <a:moveTo>
                    <a:pt x="97" y="3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45" y="4"/>
                    <a:pt x="5" y="44"/>
                    <a:pt x="0" y="95"/>
                  </a:cubicBezTo>
                  <a:cubicBezTo>
                    <a:pt x="10" y="89"/>
                    <a:pt x="32" y="83"/>
                    <a:pt x="53" y="102"/>
                  </a:cubicBezTo>
                  <a:cubicBezTo>
                    <a:pt x="53" y="102"/>
                    <a:pt x="69" y="89"/>
                    <a:pt x="93" y="90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73"/>
                    <a:pt x="90" y="176"/>
                    <a:pt x="87" y="179"/>
                  </a:cubicBezTo>
                  <a:cubicBezTo>
                    <a:pt x="85" y="181"/>
                    <a:pt x="82" y="182"/>
                    <a:pt x="79" y="182"/>
                  </a:cubicBezTo>
                  <a:cubicBezTo>
                    <a:pt x="75" y="182"/>
                    <a:pt x="71" y="181"/>
                    <a:pt x="69" y="177"/>
                  </a:cubicBezTo>
                  <a:cubicBezTo>
                    <a:pt x="67" y="175"/>
                    <a:pt x="66" y="172"/>
                    <a:pt x="66" y="169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9" y="176"/>
                    <a:pt x="61" y="181"/>
                    <a:pt x="65" y="185"/>
                  </a:cubicBezTo>
                  <a:cubicBezTo>
                    <a:pt x="69" y="188"/>
                    <a:pt x="73" y="190"/>
                    <a:pt x="79" y="190"/>
                  </a:cubicBezTo>
                  <a:cubicBezTo>
                    <a:pt x="84" y="190"/>
                    <a:pt x="88" y="188"/>
                    <a:pt x="92" y="185"/>
                  </a:cubicBezTo>
                  <a:cubicBezTo>
                    <a:pt x="96" y="181"/>
                    <a:pt x="99" y="177"/>
                    <a:pt x="99" y="170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8" y="91"/>
                    <a:pt x="120" y="94"/>
                    <a:pt x="132" y="102"/>
                  </a:cubicBezTo>
                  <a:cubicBezTo>
                    <a:pt x="132" y="102"/>
                    <a:pt x="163" y="76"/>
                    <a:pt x="191" y="102"/>
                  </a:cubicBezTo>
                  <a:cubicBezTo>
                    <a:pt x="189" y="48"/>
                    <a:pt x="148" y="5"/>
                    <a:pt x="9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40;p16">
            <a:extLst>
              <a:ext uri="{FF2B5EF4-FFF2-40B4-BE49-F238E27FC236}">
                <a16:creationId xmlns:a16="http://schemas.microsoft.com/office/drawing/2014/main" id="{BE4823B9-B55F-48C1-8204-7DEC5109BF42}"/>
              </a:ext>
            </a:extLst>
          </p:cNvPr>
          <p:cNvGrpSpPr/>
          <p:nvPr/>
        </p:nvGrpSpPr>
        <p:grpSpPr>
          <a:xfrm>
            <a:off x="2755983" y="1883042"/>
            <a:ext cx="1291046" cy="807260"/>
            <a:chOff x="3211834" y="3045747"/>
            <a:chExt cx="1291046" cy="807260"/>
          </a:xfrm>
        </p:grpSpPr>
        <p:sp>
          <p:nvSpPr>
            <p:cNvPr id="16" name="Google Shape;141;p16">
              <a:extLst>
                <a:ext uri="{FF2B5EF4-FFF2-40B4-BE49-F238E27FC236}">
                  <a16:creationId xmlns:a16="http://schemas.microsoft.com/office/drawing/2014/main" id="{D4F82BAA-066C-470C-8379-EC7576E6B21C}"/>
                </a:ext>
              </a:extLst>
            </p:cNvPr>
            <p:cNvSpPr/>
            <p:nvPr/>
          </p:nvSpPr>
          <p:spPr>
            <a:xfrm rot="-5400000">
              <a:off x="3453727" y="2803854"/>
              <a:ext cx="807260" cy="1291046"/>
            </a:xfrm>
            <a:prstGeom prst="flowChartOffpageConnector">
              <a:avLst/>
            </a:prstGeom>
            <a:solidFill>
              <a:srgbClr val="F6C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42;p16">
              <a:extLst>
                <a:ext uri="{FF2B5EF4-FFF2-40B4-BE49-F238E27FC236}">
                  <a16:creationId xmlns:a16="http://schemas.microsoft.com/office/drawing/2014/main" id="{0E06B2C1-252A-41C6-8FD4-256D9CB32969}"/>
                </a:ext>
              </a:extLst>
            </p:cNvPr>
            <p:cNvGrpSpPr/>
            <p:nvPr/>
          </p:nvGrpSpPr>
          <p:grpSpPr>
            <a:xfrm>
              <a:off x="3737077" y="3297799"/>
              <a:ext cx="240560" cy="285155"/>
              <a:chOff x="-3175" y="6350"/>
              <a:chExt cx="608013" cy="720725"/>
            </a:xfrm>
          </p:grpSpPr>
          <p:sp>
            <p:nvSpPr>
              <p:cNvPr id="18" name="Google Shape;143;p16">
                <a:extLst>
                  <a:ext uri="{FF2B5EF4-FFF2-40B4-BE49-F238E27FC236}">
                    <a16:creationId xmlns:a16="http://schemas.microsoft.com/office/drawing/2014/main" id="{6BF19B48-6B8D-480E-892A-8746C766D72D}"/>
                  </a:ext>
                </a:extLst>
              </p:cNvPr>
              <p:cNvSpPr/>
              <p:nvPr/>
            </p:nvSpPr>
            <p:spPr>
              <a:xfrm>
                <a:off x="-3175" y="158750"/>
                <a:ext cx="6080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9" extrusionOk="0">
                    <a:moveTo>
                      <a:pt x="119" y="0"/>
                    </a:moveTo>
                    <a:cubicBezTo>
                      <a:pt x="121" y="5"/>
                      <a:pt x="122" y="10"/>
                      <a:pt x="122" y="15"/>
                    </a:cubicBezTo>
                    <a:cubicBezTo>
                      <a:pt x="122" y="18"/>
                      <a:pt x="122" y="21"/>
                      <a:pt x="121" y="24"/>
                    </a:cubicBezTo>
                    <a:cubicBezTo>
                      <a:pt x="133" y="35"/>
                      <a:pt x="141" y="52"/>
                      <a:pt x="141" y="69"/>
                    </a:cubicBezTo>
                    <a:cubicBezTo>
                      <a:pt x="141" y="103"/>
                      <a:pt x="114" y="131"/>
                      <a:pt x="80" y="131"/>
                    </a:cubicBezTo>
                    <a:cubicBezTo>
                      <a:pt x="46" y="131"/>
                      <a:pt x="19" y="103"/>
                      <a:pt x="19" y="69"/>
                    </a:cubicBezTo>
                    <a:cubicBezTo>
                      <a:pt x="19" y="52"/>
                      <a:pt x="27" y="35"/>
                      <a:pt x="39" y="24"/>
                    </a:cubicBezTo>
                    <a:cubicBezTo>
                      <a:pt x="38" y="21"/>
                      <a:pt x="38" y="18"/>
                      <a:pt x="38" y="15"/>
                    </a:cubicBezTo>
                    <a:cubicBezTo>
                      <a:pt x="38" y="10"/>
                      <a:pt x="39" y="5"/>
                      <a:pt x="41" y="0"/>
                    </a:cubicBezTo>
                    <a:cubicBezTo>
                      <a:pt x="17" y="14"/>
                      <a:pt x="0" y="40"/>
                      <a:pt x="0" y="69"/>
                    </a:cubicBezTo>
                    <a:cubicBezTo>
                      <a:pt x="0" y="113"/>
                      <a:pt x="36" y="149"/>
                      <a:pt x="80" y="149"/>
                    </a:cubicBezTo>
                    <a:cubicBezTo>
                      <a:pt x="124" y="149"/>
                      <a:pt x="159" y="113"/>
                      <a:pt x="159" y="69"/>
                    </a:cubicBezTo>
                    <a:cubicBezTo>
                      <a:pt x="159" y="40"/>
                      <a:pt x="143" y="14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4;p16">
                <a:extLst>
                  <a:ext uri="{FF2B5EF4-FFF2-40B4-BE49-F238E27FC236}">
                    <a16:creationId xmlns:a16="http://schemas.microsoft.com/office/drawing/2014/main" id="{263C7AE8-A5E8-44FA-B155-015D961D4F2D}"/>
                  </a:ext>
                </a:extLst>
              </p:cNvPr>
              <p:cNvSpPr/>
              <p:nvPr/>
            </p:nvSpPr>
            <p:spPr>
              <a:xfrm>
                <a:off x="260350" y="6350"/>
                <a:ext cx="84138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0" extrusionOk="0">
                    <a:moveTo>
                      <a:pt x="11" y="120"/>
                    </a:moveTo>
                    <a:cubicBezTo>
                      <a:pt x="17" y="120"/>
                      <a:pt x="22" y="115"/>
                      <a:pt x="22" y="10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5"/>
                      <a:pt x="5" y="120"/>
                      <a:pt x="11" y="1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" name="Google Shape;145;p16">
            <a:extLst>
              <a:ext uri="{FF2B5EF4-FFF2-40B4-BE49-F238E27FC236}">
                <a16:creationId xmlns:a16="http://schemas.microsoft.com/office/drawing/2014/main" id="{2E55B10B-C4BB-434F-9806-6F1420CDADC4}"/>
              </a:ext>
            </a:extLst>
          </p:cNvPr>
          <p:cNvGrpSpPr/>
          <p:nvPr/>
        </p:nvGrpSpPr>
        <p:grpSpPr>
          <a:xfrm>
            <a:off x="2755983" y="2877047"/>
            <a:ext cx="1291046" cy="807260"/>
            <a:chOff x="3211834" y="4111639"/>
            <a:chExt cx="1291046" cy="807260"/>
          </a:xfrm>
        </p:grpSpPr>
        <p:sp>
          <p:nvSpPr>
            <p:cNvPr id="21" name="Google Shape;146;p16">
              <a:extLst>
                <a:ext uri="{FF2B5EF4-FFF2-40B4-BE49-F238E27FC236}">
                  <a16:creationId xmlns:a16="http://schemas.microsoft.com/office/drawing/2014/main" id="{AC9DE815-ECB9-4A7A-B07C-65E5472EC160}"/>
                </a:ext>
              </a:extLst>
            </p:cNvPr>
            <p:cNvSpPr/>
            <p:nvPr/>
          </p:nvSpPr>
          <p:spPr>
            <a:xfrm rot="-5400000">
              <a:off x="3453727" y="3869746"/>
              <a:ext cx="807260" cy="1291046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147;p16">
              <a:extLst>
                <a:ext uri="{FF2B5EF4-FFF2-40B4-BE49-F238E27FC236}">
                  <a16:creationId xmlns:a16="http://schemas.microsoft.com/office/drawing/2014/main" id="{9BDF3568-B34E-4727-A633-ECFF4790CF4F}"/>
                </a:ext>
              </a:extLst>
            </p:cNvPr>
            <p:cNvGrpSpPr/>
            <p:nvPr/>
          </p:nvGrpSpPr>
          <p:grpSpPr>
            <a:xfrm>
              <a:off x="3708563" y="4351242"/>
              <a:ext cx="297588" cy="328055"/>
              <a:chOff x="1744766" y="1128578"/>
              <a:chExt cx="666750" cy="735013"/>
            </a:xfrm>
          </p:grpSpPr>
          <p:sp>
            <p:nvSpPr>
              <p:cNvPr id="23" name="Google Shape;148;p16">
                <a:extLst>
                  <a:ext uri="{FF2B5EF4-FFF2-40B4-BE49-F238E27FC236}">
                    <a16:creationId xmlns:a16="http://schemas.microsoft.com/office/drawing/2014/main" id="{E4B16046-B9A9-451F-8398-5E00150499AB}"/>
                  </a:ext>
                </a:extLst>
              </p:cNvPr>
              <p:cNvSpPr/>
              <p:nvPr/>
            </p:nvSpPr>
            <p:spPr>
              <a:xfrm>
                <a:off x="1818585" y="1211922"/>
                <a:ext cx="5191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49" extrusionOk="0">
                    <a:moveTo>
                      <a:pt x="68" y="0"/>
                    </a:moveTo>
                    <a:cubicBezTo>
                      <a:pt x="54" y="13"/>
                      <a:pt x="28" y="33"/>
                      <a:pt x="0" y="42"/>
                    </a:cubicBezTo>
                    <a:cubicBezTo>
                      <a:pt x="3" y="63"/>
                      <a:pt x="17" y="108"/>
                      <a:pt x="67" y="149"/>
                    </a:cubicBezTo>
                    <a:cubicBezTo>
                      <a:pt x="84" y="136"/>
                      <a:pt x="125" y="100"/>
                      <a:pt x="136" y="40"/>
                    </a:cubicBezTo>
                    <a:cubicBezTo>
                      <a:pt x="119" y="33"/>
                      <a:pt x="91" y="19"/>
                      <a:pt x="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9;p16">
                <a:extLst>
                  <a:ext uri="{FF2B5EF4-FFF2-40B4-BE49-F238E27FC236}">
                    <a16:creationId xmlns:a16="http://schemas.microsoft.com/office/drawing/2014/main" id="{CBE131C8-BAF6-4A7E-B78A-94D84B3B9341}"/>
                  </a:ext>
                </a:extLst>
              </p:cNvPr>
              <p:cNvSpPr/>
              <p:nvPr/>
            </p:nvSpPr>
            <p:spPr>
              <a:xfrm>
                <a:off x="1744766" y="1128578"/>
                <a:ext cx="666750" cy="73501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93" extrusionOk="0">
                    <a:moveTo>
                      <a:pt x="88" y="0"/>
                    </a:moveTo>
                    <a:cubicBezTo>
                      <a:pt x="88" y="0"/>
                      <a:pt x="46" y="44"/>
                      <a:pt x="1" y="52"/>
                    </a:cubicBezTo>
                    <a:cubicBezTo>
                      <a:pt x="1" y="52"/>
                      <a:pt x="0" y="129"/>
                      <a:pt x="86" y="193"/>
                    </a:cubicBezTo>
                    <a:cubicBezTo>
                      <a:pt x="86" y="193"/>
                      <a:pt x="164" y="149"/>
                      <a:pt x="175" y="52"/>
                    </a:cubicBezTo>
                    <a:cubicBezTo>
                      <a:pt x="175" y="52"/>
                      <a:pt x="119" y="33"/>
                      <a:pt x="88" y="0"/>
                    </a:cubicBezTo>
                    <a:close/>
                    <a:moveTo>
                      <a:pt x="87" y="179"/>
                    </a:moveTo>
                    <a:cubicBezTo>
                      <a:pt x="28" y="132"/>
                      <a:pt x="15" y="80"/>
                      <a:pt x="13" y="59"/>
                    </a:cubicBezTo>
                    <a:cubicBezTo>
                      <a:pt x="46" y="51"/>
                      <a:pt x="75" y="27"/>
                      <a:pt x="88" y="14"/>
                    </a:cubicBezTo>
                    <a:cubicBezTo>
                      <a:pt x="113" y="37"/>
                      <a:pt x="147" y="52"/>
                      <a:pt x="163" y="58"/>
                    </a:cubicBezTo>
                    <a:cubicBezTo>
                      <a:pt x="152" y="128"/>
                      <a:pt x="104" y="167"/>
                      <a:pt x="87" y="1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" name="Google Shape;150;p16">
            <a:extLst>
              <a:ext uri="{FF2B5EF4-FFF2-40B4-BE49-F238E27FC236}">
                <a16:creationId xmlns:a16="http://schemas.microsoft.com/office/drawing/2014/main" id="{A3602266-85F6-487A-A1A1-11D38D92FB85}"/>
              </a:ext>
            </a:extLst>
          </p:cNvPr>
          <p:cNvGrpSpPr/>
          <p:nvPr/>
        </p:nvGrpSpPr>
        <p:grpSpPr>
          <a:xfrm>
            <a:off x="2230740" y="1034652"/>
            <a:ext cx="328971" cy="493911"/>
            <a:chOff x="2094998" y="2034687"/>
            <a:chExt cx="328971" cy="493911"/>
          </a:xfrm>
        </p:grpSpPr>
        <p:sp>
          <p:nvSpPr>
            <p:cNvPr id="26" name="Google Shape;151;p16">
              <a:extLst>
                <a:ext uri="{FF2B5EF4-FFF2-40B4-BE49-F238E27FC236}">
                  <a16:creationId xmlns:a16="http://schemas.microsoft.com/office/drawing/2014/main" id="{B9087ED1-2169-48E0-9BE0-C25A92FF49B8}"/>
                </a:ext>
              </a:extLst>
            </p:cNvPr>
            <p:cNvSpPr/>
            <p:nvPr/>
          </p:nvSpPr>
          <p:spPr>
            <a:xfrm>
              <a:off x="2170656" y="2034687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2;p16">
              <a:extLst>
                <a:ext uri="{FF2B5EF4-FFF2-40B4-BE49-F238E27FC236}">
                  <a16:creationId xmlns:a16="http://schemas.microsoft.com/office/drawing/2014/main" id="{21C7A50F-E574-41F8-B518-1F706E44B5E9}"/>
                </a:ext>
              </a:extLst>
            </p:cNvPr>
            <p:cNvSpPr txBox="1"/>
            <p:nvPr/>
          </p:nvSpPr>
          <p:spPr>
            <a:xfrm>
              <a:off x="2094998" y="2181437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8" name="Google Shape;153;p16">
            <a:extLst>
              <a:ext uri="{FF2B5EF4-FFF2-40B4-BE49-F238E27FC236}">
                <a16:creationId xmlns:a16="http://schemas.microsoft.com/office/drawing/2014/main" id="{3EE349C5-F8D1-450E-901B-7395490BCF9B}"/>
              </a:ext>
            </a:extLst>
          </p:cNvPr>
          <p:cNvGrpSpPr/>
          <p:nvPr/>
        </p:nvGrpSpPr>
        <p:grpSpPr>
          <a:xfrm>
            <a:off x="2230740" y="2059525"/>
            <a:ext cx="328971" cy="493911"/>
            <a:chOff x="2094998" y="2922508"/>
            <a:chExt cx="328971" cy="493911"/>
          </a:xfrm>
        </p:grpSpPr>
        <p:sp>
          <p:nvSpPr>
            <p:cNvPr id="29" name="Google Shape;154;p16">
              <a:extLst>
                <a:ext uri="{FF2B5EF4-FFF2-40B4-BE49-F238E27FC236}">
                  <a16:creationId xmlns:a16="http://schemas.microsoft.com/office/drawing/2014/main" id="{6DBA90AE-5F02-4F9A-BC57-CB8A1F3BAABC}"/>
                </a:ext>
              </a:extLst>
            </p:cNvPr>
            <p:cNvSpPr/>
            <p:nvPr/>
          </p:nvSpPr>
          <p:spPr>
            <a:xfrm>
              <a:off x="2170656" y="2922508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p16">
              <a:extLst>
                <a:ext uri="{FF2B5EF4-FFF2-40B4-BE49-F238E27FC236}">
                  <a16:creationId xmlns:a16="http://schemas.microsoft.com/office/drawing/2014/main" id="{52A9B27B-5B91-4343-B8E5-EAACD990883A}"/>
                </a:ext>
              </a:extLst>
            </p:cNvPr>
            <p:cNvSpPr txBox="1"/>
            <p:nvPr/>
          </p:nvSpPr>
          <p:spPr>
            <a:xfrm>
              <a:off x="2094998" y="3069258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1" name="Google Shape;156;p16">
            <a:extLst>
              <a:ext uri="{FF2B5EF4-FFF2-40B4-BE49-F238E27FC236}">
                <a16:creationId xmlns:a16="http://schemas.microsoft.com/office/drawing/2014/main" id="{38EFABED-7716-4EC1-8FC9-7440D75EB96E}"/>
              </a:ext>
            </a:extLst>
          </p:cNvPr>
          <p:cNvGrpSpPr/>
          <p:nvPr/>
        </p:nvGrpSpPr>
        <p:grpSpPr>
          <a:xfrm>
            <a:off x="2230740" y="3030141"/>
            <a:ext cx="328971" cy="493911"/>
            <a:chOff x="2094998" y="3796342"/>
            <a:chExt cx="328971" cy="493911"/>
          </a:xfrm>
        </p:grpSpPr>
        <p:sp>
          <p:nvSpPr>
            <p:cNvPr id="32" name="Google Shape;157;p16">
              <a:extLst>
                <a:ext uri="{FF2B5EF4-FFF2-40B4-BE49-F238E27FC236}">
                  <a16:creationId xmlns:a16="http://schemas.microsoft.com/office/drawing/2014/main" id="{FE052CEE-B268-44A1-9AFF-BBD8D319E433}"/>
                </a:ext>
              </a:extLst>
            </p:cNvPr>
            <p:cNvSpPr/>
            <p:nvPr/>
          </p:nvSpPr>
          <p:spPr>
            <a:xfrm>
              <a:off x="2170656" y="3796342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8;p16">
              <a:extLst>
                <a:ext uri="{FF2B5EF4-FFF2-40B4-BE49-F238E27FC236}">
                  <a16:creationId xmlns:a16="http://schemas.microsoft.com/office/drawing/2014/main" id="{87B9887B-787D-4CAA-8081-E38A48DD56E8}"/>
                </a:ext>
              </a:extLst>
            </p:cNvPr>
            <p:cNvSpPr txBox="1"/>
            <p:nvPr/>
          </p:nvSpPr>
          <p:spPr>
            <a:xfrm>
              <a:off x="2094998" y="3943092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34" name="Google Shape;159;p16">
            <a:extLst>
              <a:ext uri="{FF2B5EF4-FFF2-40B4-BE49-F238E27FC236}">
                <a16:creationId xmlns:a16="http://schemas.microsoft.com/office/drawing/2014/main" id="{240EC9DD-09D5-4CD7-8C0D-E506463844DB}"/>
              </a:ext>
            </a:extLst>
          </p:cNvPr>
          <p:cNvGrpSpPr/>
          <p:nvPr/>
        </p:nvGrpSpPr>
        <p:grpSpPr>
          <a:xfrm>
            <a:off x="2230740" y="3986436"/>
            <a:ext cx="328971" cy="493911"/>
            <a:chOff x="2094998" y="4688913"/>
            <a:chExt cx="328971" cy="493911"/>
          </a:xfrm>
        </p:grpSpPr>
        <p:sp>
          <p:nvSpPr>
            <p:cNvPr id="35" name="Google Shape;160;p16">
              <a:extLst>
                <a:ext uri="{FF2B5EF4-FFF2-40B4-BE49-F238E27FC236}">
                  <a16:creationId xmlns:a16="http://schemas.microsoft.com/office/drawing/2014/main" id="{99652198-228B-4F10-9C61-28D2677065A2}"/>
                </a:ext>
              </a:extLst>
            </p:cNvPr>
            <p:cNvSpPr/>
            <p:nvPr/>
          </p:nvSpPr>
          <p:spPr>
            <a:xfrm>
              <a:off x="2170656" y="4688913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1;p16">
              <a:extLst>
                <a:ext uri="{FF2B5EF4-FFF2-40B4-BE49-F238E27FC236}">
                  <a16:creationId xmlns:a16="http://schemas.microsoft.com/office/drawing/2014/main" id="{AA5551E2-7CA6-4EEC-A781-820EFFD407E9}"/>
                </a:ext>
              </a:extLst>
            </p:cNvPr>
            <p:cNvSpPr txBox="1"/>
            <p:nvPr/>
          </p:nvSpPr>
          <p:spPr>
            <a:xfrm>
              <a:off x="2094998" y="4835663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37" name="Google Shape;162;p16">
            <a:extLst>
              <a:ext uri="{FF2B5EF4-FFF2-40B4-BE49-F238E27FC236}">
                <a16:creationId xmlns:a16="http://schemas.microsoft.com/office/drawing/2014/main" id="{B59B2E06-6DD1-437E-9F3C-47C01894A988}"/>
              </a:ext>
            </a:extLst>
          </p:cNvPr>
          <p:cNvGrpSpPr/>
          <p:nvPr/>
        </p:nvGrpSpPr>
        <p:grpSpPr>
          <a:xfrm>
            <a:off x="4274359" y="978890"/>
            <a:ext cx="7549849" cy="733182"/>
            <a:chOff x="4730210" y="1972376"/>
            <a:chExt cx="3136002" cy="816135"/>
          </a:xfrm>
        </p:grpSpPr>
        <p:cxnSp>
          <p:nvCxnSpPr>
            <p:cNvPr id="38" name="Google Shape;163;p16">
              <a:extLst>
                <a:ext uri="{FF2B5EF4-FFF2-40B4-BE49-F238E27FC236}">
                  <a16:creationId xmlns:a16="http://schemas.microsoft.com/office/drawing/2014/main" id="{08FB6CA1-F709-4523-9FF5-94A36E1690BB}"/>
                </a:ext>
              </a:extLst>
            </p:cNvPr>
            <p:cNvCxnSpPr/>
            <p:nvPr/>
          </p:nvCxnSpPr>
          <p:spPr>
            <a:xfrm>
              <a:off x="4730210" y="197237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" name="Google Shape;164;p16">
              <a:extLst>
                <a:ext uri="{FF2B5EF4-FFF2-40B4-BE49-F238E27FC236}">
                  <a16:creationId xmlns:a16="http://schemas.microsoft.com/office/drawing/2014/main" id="{C525A06E-02B9-43AF-8D00-0BA65CDAFCFA}"/>
                </a:ext>
              </a:extLst>
            </p:cNvPr>
            <p:cNvSpPr txBox="1"/>
            <p:nvPr/>
          </p:nvSpPr>
          <p:spPr>
            <a:xfrm>
              <a:off x="4957542" y="232684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CO" sz="1600" dirty="0">
                  <a:solidFill>
                    <a:srgbClr val="7F7F7F"/>
                  </a:solidFill>
                </a:rPr>
                <a:t>Tomar fotos claras, que den cuenta de la actividad realizada. Se debe nombrar con FECHA y NOMBRE DE ACTIVIDAD. (Mínimo 2 por actividad</a:t>
              </a:r>
            </a:p>
          </p:txBody>
        </p:sp>
        <p:sp>
          <p:nvSpPr>
            <p:cNvPr id="41" name="Google Shape;166;p16">
              <a:extLst>
                <a:ext uri="{FF2B5EF4-FFF2-40B4-BE49-F238E27FC236}">
                  <a16:creationId xmlns:a16="http://schemas.microsoft.com/office/drawing/2014/main" id="{79F9EAA5-698E-423E-964C-D9CE9592BF15}"/>
                </a:ext>
              </a:extLst>
            </p:cNvPr>
            <p:cNvSpPr txBox="1"/>
            <p:nvPr/>
          </p:nvSpPr>
          <p:spPr>
            <a:xfrm>
              <a:off x="4957541" y="2035839"/>
              <a:ext cx="256109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800" b="1" dirty="0" err="1">
                  <a:solidFill>
                    <a:schemeClr val="accent6"/>
                  </a:solidFill>
                </a:rPr>
                <a:t>Registro</a:t>
              </a:r>
              <a:r>
                <a:rPr lang="en-US" sz="1800" b="1" dirty="0">
                  <a:solidFill>
                    <a:schemeClr val="accent6"/>
                  </a:solidFill>
                </a:rPr>
                <a:t> </a:t>
              </a:r>
              <a:r>
                <a:rPr lang="en-US" sz="1800" b="1" dirty="0" err="1">
                  <a:solidFill>
                    <a:schemeClr val="accent6"/>
                  </a:solidFill>
                </a:rPr>
                <a:t>Fotográfico</a:t>
              </a:r>
              <a:endParaRPr lang="es-ES" sz="1800" dirty="0" err="1"/>
            </a:p>
          </p:txBody>
        </p:sp>
      </p:grpSp>
      <p:grpSp>
        <p:nvGrpSpPr>
          <p:cNvPr id="42" name="Google Shape;167;p16">
            <a:extLst>
              <a:ext uri="{FF2B5EF4-FFF2-40B4-BE49-F238E27FC236}">
                <a16:creationId xmlns:a16="http://schemas.microsoft.com/office/drawing/2014/main" id="{AAD537BF-58CC-412B-A50E-5CCD7933D074}"/>
              </a:ext>
            </a:extLst>
          </p:cNvPr>
          <p:cNvGrpSpPr/>
          <p:nvPr/>
        </p:nvGrpSpPr>
        <p:grpSpPr>
          <a:xfrm>
            <a:off x="4274359" y="1912201"/>
            <a:ext cx="7549850" cy="774659"/>
            <a:chOff x="4730210" y="3047806"/>
            <a:chExt cx="3136002" cy="816135"/>
          </a:xfrm>
        </p:grpSpPr>
        <p:cxnSp>
          <p:nvCxnSpPr>
            <p:cNvPr id="43" name="Google Shape;168;p16">
              <a:extLst>
                <a:ext uri="{FF2B5EF4-FFF2-40B4-BE49-F238E27FC236}">
                  <a16:creationId xmlns:a16="http://schemas.microsoft.com/office/drawing/2014/main" id="{497E2F30-E1F3-4B89-981E-31ABC2CF2E70}"/>
                </a:ext>
              </a:extLst>
            </p:cNvPr>
            <p:cNvCxnSpPr/>
            <p:nvPr/>
          </p:nvCxnSpPr>
          <p:spPr>
            <a:xfrm>
              <a:off x="4730210" y="304780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169;p16">
              <a:extLst>
                <a:ext uri="{FF2B5EF4-FFF2-40B4-BE49-F238E27FC236}">
                  <a16:creationId xmlns:a16="http://schemas.microsoft.com/office/drawing/2014/main" id="{16BCDAEE-23B3-44D3-8AE5-ACC07CAC42AB}"/>
                </a:ext>
              </a:extLst>
            </p:cNvPr>
            <p:cNvSpPr txBox="1"/>
            <p:nvPr/>
          </p:nvSpPr>
          <p:spPr>
            <a:xfrm>
              <a:off x="4957542" y="340227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CO" sz="1600" dirty="0">
                  <a:solidFill>
                    <a:srgbClr val="7F7F7F"/>
                  </a:solidFill>
                </a:rPr>
                <a:t>Se deben realizar Guías Metodológicas para TODAS las actividades grupales LIDERADAS por el Equipo Psicosocial.</a:t>
              </a:r>
            </a:p>
          </p:txBody>
        </p:sp>
        <p:sp>
          <p:nvSpPr>
            <p:cNvPr id="46" name="Google Shape;171;p16">
              <a:extLst>
                <a:ext uri="{FF2B5EF4-FFF2-40B4-BE49-F238E27FC236}">
                  <a16:creationId xmlns:a16="http://schemas.microsoft.com/office/drawing/2014/main" id="{3AD05176-5C7D-4A5F-9B83-71588393C3C9}"/>
                </a:ext>
              </a:extLst>
            </p:cNvPr>
            <p:cNvSpPr txBox="1"/>
            <p:nvPr/>
          </p:nvSpPr>
          <p:spPr>
            <a:xfrm>
              <a:off x="4957541" y="3106129"/>
              <a:ext cx="24779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800" b="1" dirty="0" err="1">
                  <a:solidFill>
                    <a:schemeClr val="accent1"/>
                  </a:solidFill>
                </a:rPr>
                <a:t>Guías</a:t>
              </a:r>
              <a:r>
                <a:rPr lang="en-US" sz="1800" b="1" dirty="0">
                  <a:solidFill>
                    <a:schemeClr val="accent1"/>
                  </a:solidFill>
                </a:rPr>
                <a:t> </a:t>
              </a:r>
              <a:r>
                <a:rPr lang="en-US" sz="1800" b="1" dirty="0" err="1">
                  <a:solidFill>
                    <a:schemeClr val="accent1"/>
                  </a:solidFill>
                </a:rPr>
                <a:t>Metodológicas</a:t>
              </a:r>
              <a:endParaRPr lang="en-US" sz="1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Google Shape;172;p16">
            <a:extLst>
              <a:ext uri="{FF2B5EF4-FFF2-40B4-BE49-F238E27FC236}">
                <a16:creationId xmlns:a16="http://schemas.microsoft.com/office/drawing/2014/main" id="{EAAA11A3-40DF-4672-9F00-CFC494DFF07E}"/>
              </a:ext>
            </a:extLst>
          </p:cNvPr>
          <p:cNvGrpSpPr/>
          <p:nvPr/>
        </p:nvGrpSpPr>
        <p:grpSpPr>
          <a:xfrm>
            <a:off x="4274359" y="2911308"/>
            <a:ext cx="7539313" cy="774659"/>
            <a:chOff x="4730210" y="4118799"/>
            <a:chExt cx="3053578" cy="816135"/>
          </a:xfrm>
        </p:grpSpPr>
        <p:cxnSp>
          <p:nvCxnSpPr>
            <p:cNvPr id="48" name="Google Shape;173;p16">
              <a:extLst>
                <a:ext uri="{FF2B5EF4-FFF2-40B4-BE49-F238E27FC236}">
                  <a16:creationId xmlns:a16="http://schemas.microsoft.com/office/drawing/2014/main" id="{A3150850-991C-439C-8F03-49CD028793EC}"/>
                </a:ext>
              </a:extLst>
            </p:cNvPr>
            <p:cNvCxnSpPr/>
            <p:nvPr/>
          </p:nvCxnSpPr>
          <p:spPr>
            <a:xfrm>
              <a:off x="4730210" y="4118799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" name="Google Shape;174;p16">
              <a:extLst>
                <a:ext uri="{FF2B5EF4-FFF2-40B4-BE49-F238E27FC236}">
                  <a16:creationId xmlns:a16="http://schemas.microsoft.com/office/drawing/2014/main" id="{9A6FA7DD-0A7D-49B2-A81D-33FE24544ADC}"/>
                </a:ext>
              </a:extLst>
            </p:cNvPr>
            <p:cNvSpPr txBox="1"/>
            <p:nvPr/>
          </p:nvSpPr>
          <p:spPr>
            <a:xfrm>
              <a:off x="4957542" y="4473269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CO" sz="1600" dirty="0">
                  <a:solidFill>
                    <a:srgbClr val="7F7F7F"/>
                  </a:solidFill>
                </a:rPr>
                <a:t>SOLO PARA FASE 2 DE PERMANENCIA: Se debe diligenciar los formatos de Escucha Activa Grupal y Colectivo</a:t>
              </a:r>
            </a:p>
          </p:txBody>
        </p:sp>
        <p:sp>
          <p:nvSpPr>
            <p:cNvPr id="51" name="Google Shape;176;p16">
              <a:extLst>
                <a:ext uri="{FF2B5EF4-FFF2-40B4-BE49-F238E27FC236}">
                  <a16:creationId xmlns:a16="http://schemas.microsoft.com/office/drawing/2014/main" id="{D59BC85C-6627-4973-8C61-A7C42828B60A}"/>
                </a:ext>
              </a:extLst>
            </p:cNvPr>
            <p:cNvSpPr txBox="1"/>
            <p:nvPr/>
          </p:nvSpPr>
          <p:spPr>
            <a:xfrm>
              <a:off x="4963364" y="4146827"/>
              <a:ext cx="2343889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800" b="1" err="1">
                  <a:solidFill>
                    <a:schemeClr val="accent4"/>
                  </a:solidFill>
                </a:rPr>
                <a:t>Fichas</a:t>
              </a:r>
              <a:r>
                <a:rPr lang="en-US" sz="1800" b="1" dirty="0">
                  <a:solidFill>
                    <a:schemeClr val="accent4"/>
                  </a:solidFill>
                </a:rPr>
                <a:t> de Escucha Activa</a:t>
              </a:r>
              <a:endParaRPr lang="es-ES" sz="1800">
                <a:solidFill>
                  <a:schemeClr val="accent4"/>
                </a:solidFill>
              </a:endParaRPr>
            </a:p>
          </p:txBody>
        </p:sp>
      </p:grpSp>
      <p:grpSp>
        <p:nvGrpSpPr>
          <p:cNvPr id="52" name="Google Shape;177;p16">
            <a:extLst>
              <a:ext uri="{FF2B5EF4-FFF2-40B4-BE49-F238E27FC236}">
                <a16:creationId xmlns:a16="http://schemas.microsoft.com/office/drawing/2014/main" id="{CAEFC4E1-373F-435D-AE71-BFF5D5F2E1E3}"/>
              </a:ext>
            </a:extLst>
          </p:cNvPr>
          <p:cNvGrpSpPr/>
          <p:nvPr/>
        </p:nvGrpSpPr>
        <p:grpSpPr>
          <a:xfrm>
            <a:off x="4274359" y="3882992"/>
            <a:ext cx="7539313" cy="788483"/>
            <a:chOff x="4730210" y="5190574"/>
            <a:chExt cx="3053578" cy="816135"/>
          </a:xfrm>
        </p:grpSpPr>
        <p:cxnSp>
          <p:nvCxnSpPr>
            <p:cNvPr id="53" name="Google Shape;178;p16">
              <a:extLst>
                <a:ext uri="{FF2B5EF4-FFF2-40B4-BE49-F238E27FC236}">
                  <a16:creationId xmlns:a16="http://schemas.microsoft.com/office/drawing/2014/main" id="{9149F92F-F888-4725-A8B4-BC55523376B9}"/>
                </a:ext>
              </a:extLst>
            </p:cNvPr>
            <p:cNvCxnSpPr/>
            <p:nvPr/>
          </p:nvCxnSpPr>
          <p:spPr>
            <a:xfrm>
              <a:off x="4730210" y="5190574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179;p16">
              <a:extLst>
                <a:ext uri="{FF2B5EF4-FFF2-40B4-BE49-F238E27FC236}">
                  <a16:creationId xmlns:a16="http://schemas.microsoft.com/office/drawing/2014/main" id="{0F056BD8-267D-4C49-82D0-B173605540D6}"/>
                </a:ext>
              </a:extLst>
            </p:cNvPr>
            <p:cNvSpPr txBox="1"/>
            <p:nvPr/>
          </p:nvSpPr>
          <p:spPr>
            <a:xfrm>
              <a:off x="4957542" y="5545044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CO" sz="1600">
                  <a:solidFill>
                    <a:srgbClr val="7F7F7F"/>
                  </a:solidFill>
                </a:rPr>
                <a:t>Registro de las Actividades realizadas durante el mes, de tipo cuantitativo y narrativo.</a:t>
              </a:r>
            </a:p>
          </p:txBody>
        </p:sp>
        <p:sp>
          <p:nvSpPr>
            <p:cNvPr id="56" name="Google Shape;181;p16">
              <a:extLst>
                <a:ext uri="{FF2B5EF4-FFF2-40B4-BE49-F238E27FC236}">
                  <a16:creationId xmlns:a16="http://schemas.microsoft.com/office/drawing/2014/main" id="{1133964E-68B2-4EA4-8E65-F469A2D0AC11}"/>
                </a:ext>
              </a:extLst>
            </p:cNvPr>
            <p:cNvSpPr txBox="1"/>
            <p:nvPr/>
          </p:nvSpPr>
          <p:spPr>
            <a:xfrm>
              <a:off x="4957541" y="5202659"/>
              <a:ext cx="241331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800" b="1" dirty="0">
                  <a:solidFill>
                    <a:schemeClr val="accent1">
                      <a:lumMod val="76000"/>
                    </a:schemeClr>
                  </a:solidFill>
                </a:rPr>
                <a:t>Informe </a:t>
              </a:r>
              <a:r>
                <a:rPr lang="en-US" sz="1800" b="1" err="1">
                  <a:solidFill>
                    <a:schemeClr val="accent1">
                      <a:lumMod val="76000"/>
                    </a:schemeClr>
                  </a:solidFill>
                </a:rPr>
                <a:t>Mensual</a:t>
              </a:r>
              <a:endParaRPr lang="es-ES" sz="1800">
                <a:solidFill>
                  <a:schemeClr val="accent1">
                    <a:lumMod val="76000"/>
                  </a:schemeClr>
                </a:solidFill>
              </a:endParaRPr>
            </a:p>
          </p:txBody>
        </p:sp>
      </p:grpSp>
      <p:grpSp>
        <p:nvGrpSpPr>
          <p:cNvPr id="83" name="Google Shape;134;p16">
            <a:extLst>
              <a:ext uri="{FF2B5EF4-FFF2-40B4-BE49-F238E27FC236}">
                <a16:creationId xmlns:a16="http://schemas.microsoft.com/office/drawing/2014/main" id="{0BAE878E-57BB-B181-7CBC-491F3DA201B7}"/>
              </a:ext>
            </a:extLst>
          </p:cNvPr>
          <p:cNvGrpSpPr/>
          <p:nvPr/>
        </p:nvGrpSpPr>
        <p:grpSpPr>
          <a:xfrm>
            <a:off x="2778987" y="4824887"/>
            <a:ext cx="1291046" cy="807260"/>
            <a:chOff x="3211834" y="1982060"/>
            <a:chExt cx="1291046" cy="807260"/>
          </a:xfrm>
        </p:grpSpPr>
        <p:sp>
          <p:nvSpPr>
            <p:cNvPr id="81" name="Google Shape;135;p16">
              <a:extLst>
                <a:ext uri="{FF2B5EF4-FFF2-40B4-BE49-F238E27FC236}">
                  <a16:creationId xmlns:a16="http://schemas.microsoft.com/office/drawing/2014/main" id="{E5C955B7-7390-44AA-8BBA-41263E5C44A1}"/>
                </a:ext>
              </a:extLst>
            </p:cNvPr>
            <p:cNvSpPr/>
            <p:nvPr/>
          </p:nvSpPr>
          <p:spPr>
            <a:xfrm rot="-5400000">
              <a:off x="3453727" y="1740167"/>
              <a:ext cx="807260" cy="1291046"/>
            </a:xfrm>
            <a:prstGeom prst="flowChartOffpageConnector">
              <a:avLst/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6;p16">
              <a:extLst>
                <a:ext uri="{FF2B5EF4-FFF2-40B4-BE49-F238E27FC236}">
                  <a16:creationId xmlns:a16="http://schemas.microsoft.com/office/drawing/2014/main" id="{654114EB-2BE8-6CD8-B868-F9024F1F0520}"/>
                </a:ext>
              </a:extLst>
            </p:cNvPr>
            <p:cNvSpPr/>
            <p:nvPr/>
          </p:nvSpPr>
          <p:spPr>
            <a:xfrm>
              <a:off x="3708697" y="2216255"/>
              <a:ext cx="297321" cy="312343"/>
            </a:xfrm>
            <a:custGeom>
              <a:avLst/>
              <a:gdLst/>
              <a:ahLst/>
              <a:cxnLst/>
              <a:rect l="l" t="t" r="r" b="b"/>
              <a:pathLst>
                <a:path w="198" h="208" extrusionOk="0">
                  <a:moveTo>
                    <a:pt x="117" y="150"/>
                  </a:moveTo>
                  <a:cubicBezTo>
                    <a:pt x="117" y="150"/>
                    <a:pt x="117" y="150"/>
                    <a:pt x="117" y="150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80" y="98"/>
                    <a:pt x="198" y="66"/>
                    <a:pt x="198" y="47"/>
                  </a:cubicBezTo>
                  <a:cubicBezTo>
                    <a:pt x="198" y="15"/>
                    <a:pt x="166" y="0"/>
                    <a:pt x="150" y="28"/>
                  </a:cubicBezTo>
                  <a:cubicBezTo>
                    <a:pt x="150" y="28"/>
                    <a:pt x="150" y="28"/>
                    <a:pt x="15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2" y="0"/>
                    <a:pt x="0" y="15"/>
                    <a:pt x="0" y="47"/>
                  </a:cubicBezTo>
                  <a:cubicBezTo>
                    <a:pt x="0" y="66"/>
                    <a:pt x="17" y="96"/>
                    <a:pt x="74" y="143"/>
                  </a:cubicBezTo>
                  <a:cubicBezTo>
                    <a:pt x="75" y="144"/>
                    <a:pt x="76" y="145"/>
                    <a:pt x="76" y="14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3" y="155"/>
                    <a:pt x="89" y="165"/>
                    <a:pt x="89" y="172"/>
                  </a:cubicBezTo>
                  <a:cubicBezTo>
                    <a:pt x="89" y="179"/>
                    <a:pt x="86" y="187"/>
                    <a:pt x="83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2" y="191"/>
                    <a:pt x="82" y="191"/>
                  </a:cubicBezTo>
                  <a:cubicBezTo>
                    <a:pt x="82" y="191"/>
                    <a:pt x="82" y="191"/>
                    <a:pt x="81" y="191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72" y="196"/>
                    <a:pt x="59" y="197"/>
                    <a:pt x="58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8" y="197"/>
                    <a:pt x="125" y="196"/>
                    <a:pt x="116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91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1" y="187"/>
                    <a:pt x="107" y="179"/>
                    <a:pt x="108" y="172"/>
                  </a:cubicBezTo>
                  <a:cubicBezTo>
                    <a:pt x="108" y="165"/>
                    <a:pt x="113" y="156"/>
                    <a:pt x="117" y="150"/>
                  </a:cubicBezTo>
                  <a:close/>
                  <a:moveTo>
                    <a:pt x="157" y="37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8"/>
                    <a:pt x="158" y="28"/>
                  </a:cubicBezTo>
                  <a:cubicBezTo>
                    <a:pt x="164" y="13"/>
                    <a:pt x="191" y="19"/>
                    <a:pt x="190" y="46"/>
                  </a:cubicBezTo>
                  <a:cubicBezTo>
                    <a:pt x="189" y="62"/>
                    <a:pt x="176" y="87"/>
                    <a:pt x="136" y="124"/>
                  </a:cubicBezTo>
                  <a:cubicBezTo>
                    <a:pt x="148" y="105"/>
                    <a:pt x="155" y="79"/>
                    <a:pt x="157" y="37"/>
                  </a:cubicBezTo>
                  <a:close/>
                  <a:moveTo>
                    <a:pt x="8" y="46"/>
                  </a:moveTo>
                  <a:cubicBezTo>
                    <a:pt x="7" y="19"/>
                    <a:pt x="34" y="13"/>
                    <a:pt x="40" y="28"/>
                  </a:cubicBezTo>
                  <a:cubicBezTo>
                    <a:pt x="40" y="28"/>
                    <a:pt x="40" y="28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77"/>
                    <a:pt x="49" y="103"/>
                    <a:pt x="59" y="122"/>
                  </a:cubicBezTo>
                  <a:cubicBezTo>
                    <a:pt x="22" y="86"/>
                    <a:pt x="9" y="62"/>
                    <a:pt x="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150;p16">
            <a:extLst>
              <a:ext uri="{FF2B5EF4-FFF2-40B4-BE49-F238E27FC236}">
                <a16:creationId xmlns:a16="http://schemas.microsoft.com/office/drawing/2014/main" id="{770E2307-EB30-5FFC-12EC-FB76DAC46A7D}"/>
              </a:ext>
            </a:extLst>
          </p:cNvPr>
          <p:cNvGrpSpPr/>
          <p:nvPr/>
        </p:nvGrpSpPr>
        <p:grpSpPr>
          <a:xfrm>
            <a:off x="2253744" y="4968297"/>
            <a:ext cx="328971" cy="493911"/>
            <a:chOff x="2094998" y="2034687"/>
            <a:chExt cx="328971" cy="493911"/>
          </a:xfrm>
        </p:grpSpPr>
        <p:sp>
          <p:nvSpPr>
            <p:cNvPr id="85" name="Google Shape;151;p16">
              <a:extLst>
                <a:ext uri="{FF2B5EF4-FFF2-40B4-BE49-F238E27FC236}">
                  <a16:creationId xmlns:a16="http://schemas.microsoft.com/office/drawing/2014/main" id="{A95BBBE7-A24B-C186-1D81-B96B0B7F80E3}"/>
                </a:ext>
              </a:extLst>
            </p:cNvPr>
            <p:cNvSpPr/>
            <p:nvPr/>
          </p:nvSpPr>
          <p:spPr>
            <a:xfrm>
              <a:off x="2170656" y="2034687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52;p16">
              <a:extLst>
                <a:ext uri="{FF2B5EF4-FFF2-40B4-BE49-F238E27FC236}">
                  <a16:creationId xmlns:a16="http://schemas.microsoft.com/office/drawing/2014/main" id="{2C8E6486-AED2-1F9C-DAE6-F2114A051F73}"/>
                </a:ext>
              </a:extLst>
            </p:cNvPr>
            <p:cNvSpPr txBox="1"/>
            <p:nvPr/>
          </p:nvSpPr>
          <p:spPr>
            <a:xfrm>
              <a:off x="2094998" y="2181437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929292"/>
                  </a:solidFill>
                </a:rPr>
                <a:t>5</a:t>
              </a:r>
            </a:p>
          </p:txBody>
        </p:sp>
      </p:grpSp>
      <p:grpSp>
        <p:nvGrpSpPr>
          <p:cNvPr id="93" name="Google Shape;162;p16">
            <a:extLst>
              <a:ext uri="{FF2B5EF4-FFF2-40B4-BE49-F238E27FC236}">
                <a16:creationId xmlns:a16="http://schemas.microsoft.com/office/drawing/2014/main" id="{64B054A0-3C1F-8D0C-0AAF-3D66340448C5}"/>
              </a:ext>
            </a:extLst>
          </p:cNvPr>
          <p:cNvGrpSpPr/>
          <p:nvPr/>
        </p:nvGrpSpPr>
        <p:grpSpPr>
          <a:xfrm>
            <a:off x="4278241" y="4856680"/>
            <a:ext cx="7549850" cy="774659"/>
            <a:chOff x="4730210" y="1972376"/>
            <a:chExt cx="3136002" cy="816135"/>
          </a:xfrm>
        </p:grpSpPr>
        <p:cxnSp>
          <p:nvCxnSpPr>
            <p:cNvPr id="89" name="Google Shape;163;p16">
              <a:extLst>
                <a:ext uri="{FF2B5EF4-FFF2-40B4-BE49-F238E27FC236}">
                  <a16:creationId xmlns:a16="http://schemas.microsoft.com/office/drawing/2014/main" id="{4C43F502-FADC-BA9E-5751-04E47E1451E5}"/>
                </a:ext>
              </a:extLst>
            </p:cNvPr>
            <p:cNvCxnSpPr/>
            <p:nvPr/>
          </p:nvCxnSpPr>
          <p:spPr>
            <a:xfrm>
              <a:off x="4730210" y="197237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0" name="Google Shape;164;p16">
              <a:extLst>
                <a:ext uri="{FF2B5EF4-FFF2-40B4-BE49-F238E27FC236}">
                  <a16:creationId xmlns:a16="http://schemas.microsoft.com/office/drawing/2014/main" id="{272DACDA-BE42-CB0F-BF56-0A335C206E74}"/>
                </a:ext>
              </a:extLst>
            </p:cNvPr>
            <p:cNvSpPr txBox="1"/>
            <p:nvPr/>
          </p:nvSpPr>
          <p:spPr>
            <a:xfrm>
              <a:off x="4957542" y="232684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s-CO" sz="1600" dirty="0">
                  <a:solidFill>
                    <a:srgbClr val="7F7F7F"/>
                  </a:solidFill>
                </a:rPr>
                <a:t>Es importante aclarar que, NO ES REQUISITO PARA LAS TMC, es de respaldo de cara al componente. Se deben firmar mínimo 3 a la semana. ESTO NO QUIERE DECIR, QUE SÓLO SE DEBA IR 3 VECES A LA SEMANA A LOS GRPOS. </a:t>
              </a:r>
            </a:p>
          </p:txBody>
        </p:sp>
        <p:sp>
          <p:nvSpPr>
            <p:cNvPr id="92" name="Google Shape;166;p16">
              <a:extLst>
                <a:ext uri="{FF2B5EF4-FFF2-40B4-BE49-F238E27FC236}">
                  <a16:creationId xmlns:a16="http://schemas.microsoft.com/office/drawing/2014/main" id="{7ADDDB43-235D-3C85-C288-968B5598F28F}"/>
                </a:ext>
              </a:extLst>
            </p:cNvPr>
            <p:cNvSpPr txBox="1"/>
            <p:nvPr/>
          </p:nvSpPr>
          <p:spPr>
            <a:xfrm>
              <a:off x="4957541" y="2000404"/>
              <a:ext cx="256109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800" b="1" dirty="0" err="1">
                  <a:solidFill>
                    <a:schemeClr val="accent6"/>
                  </a:solidFill>
                </a:rPr>
                <a:t>Registro</a:t>
              </a:r>
              <a:r>
                <a:rPr lang="en-US" sz="1800" b="1" dirty="0">
                  <a:solidFill>
                    <a:schemeClr val="accent6"/>
                  </a:solidFill>
                </a:rPr>
                <a:t> de </a:t>
              </a:r>
              <a:r>
                <a:rPr lang="en-US" sz="1800" b="1" dirty="0" err="1">
                  <a:solidFill>
                    <a:schemeClr val="accent6"/>
                  </a:solidFill>
                </a:rPr>
                <a:t>Participación</a:t>
              </a:r>
              <a:r>
                <a:rPr lang="en-US" sz="1800" b="1" dirty="0">
                  <a:solidFill>
                    <a:schemeClr val="accent6"/>
                  </a:solidFill>
                </a:rPr>
                <a:t> </a:t>
              </a:r>
              <a:r>
                <a:rPr lang="en-US" sz="1800" b="1" dirty="0" err="1">
                  <a:solidFill>
                    <a:schemeClr val="accent6"/>
                  </a:solidFill>
                </a:rPr>
                <a:t>Psicosocial</a:t>
              </a:r>
              <a:endParaRPr lang="es-ES" sz="180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4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0;p15">
            <a:extLst>
              <a:ext uri="{FF2B5EF4-FFF2-40B4-BE49-F238E27FC236}">
                <a16:creationId xmlns:a16="http://schemas.microsoft.com/office/drawing/2014/main" id="{51540C9B-4840-45AF-9E36-812CC9BE3AB3}"/>
              </a:ext>
            </a:extLst>
          </p:cNvPr>
          <p:cNvSpPr txBox="1"/>
          <p:nvPr/>
        </p:nvSpPr>
        <p:spPr>
          <a:xfrm>
            <a:off x="9727640" y="1415994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D4E9207E-FE2B-4F21-8D6F-A529CA39AD40}"/>
              </a:ext>
            </a:extLst>
          </p:cNvPr>
          <p:cNvSpPr txBox="1"/>
          <p:nvPr/>
        </p:nvSpPr>
        <p:spPr>
          <a:xfrm>
            <a:off x="4669504" y="165163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02CCB514-2738-416D-B567-B9D5B6DE7D83}"/>
              </a:ext>
            </a:extLst>
          </p:cNvPr>
          <p:cNvSpPr txBox="1"/>
          <p:nvPr/>
        </p:nvSpPr>
        <p:spPr>
          <a:xfrm>
            <a:off x="5158395" y="392538"/>
            <a:ext cx="1606294" cy="71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 err="1">
                <a:solidFill>
                  <a:srgbClr val="929292"/>
                </a:solidFill>
              </a:rPr>
              <a:t>Número</a:t>
            </a:r>
            <a:r>
              <a:rPr lang="en-US" sz="1600" b="1" dirty="0">
                <a:solidFill>
                  <a:srgbClr val="929292"/>
                </a:solidFill>
              </a:rPr>
              <a:t> de </a:t>
            </a:r>
            <a:r>
              <a:rPr lang="en-US" sz="1600" b="1" dirty="0" err="1">
                <a:solidFill>
                  <a:srgbClr val="929292"/>
                </a:solidFill>
              </a:rPr>
              <a:t>Actividades</a:t>
            </a:r>
            <a:endParaRPr lang="en-US" sz="1600" b="1" dirty="0" err="1">
              <a:solidFill>
                <a:srgbClr val="92929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05;p15">
            <a:extLst>
              <a:ext uri="{FF2B5EF4-FFF2-40B4-BE49-F238E27FC236}">
                <a16:creationId xmlns:a16="http://schemas.microsoft.com/office/drawing/2014/main" id="{C5BDB8C9-1B00-49A1-AC8A-B4A0DC0694C9}"/>
              </a:ext>
            </a:extLst>
          </p:cNvPr>
          <p:cNvSpPr txBox="1"/>
          <p:nvPr/>
        </p:nvSpPr>
        <p:spPr>
          <a:xfrm>
            <a:off x="1789378" y="1512346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" name="Google Shape;106;p15">
            <a:extLst>
              <a:ext uri="{FF2B5EF4-FFF2-40B4-BE49-F238E27FC236}">
                <a16:creationId xmlns:a16="http://schemas.microsoft.com/office/drawing/2014/main" id="{2940A464-3BC5-4C37-8893-A8CB56A5F4A2}"/>
              </a:ext>
            </a:extLst>
          </p:cNvPr>
          <p:cNvSpPr txBox="1"/>
          <p:nvPr/>
        </p:nvSpPr>
        <p:spPr>
          <a:xfrm>
            <a:off x="2450796" y="1696587"/>
            <a:ext cx="1591917" cy="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 err="1">
                <a:solidFill>
                  <a:srgbClr val="929292"/>
                </a:solidFill>
              </a:rPr>
              <a:t>Número</a:t>
            </a:r>
            <a:r>
              <a:rPr lang="en-US" sz="1600" b="1" dirty="0">
                <a:solidFill>
                  <a:srgbClr val="929292"/>
                </a:solidFill>
              </a:rPr>
              <a:t> </a:t>
            </a:r>
            <a:r>
              <a:rPr lang="en-US" sz="1600" b="1" dirty="0" err="1">
                <a:solidFill>
                  <a:srgbClr val="929292"/>
                </a:solidFill>
              </a:rPr>
              <a:t>Promedio</a:t>
            </a:r>
            <a:r>
              <a:rPr lang="en-US" sz="1600" b="1" dirty="0">
                <a:solidFill>
                  <a:srgbClr val="929292"/>
                </a:solidFill>
              </a:rPr>
              <a:t> de </a:t>
            </a:r>
            <a:r>
              <a:rPr lang="en-US" sz="1600" b="1" dirty="0" err="1">
                <a:solidFill>
                  <a:srgbClr val="929292"/>
                </a:solidFill>
              </a:rPr>
              <a:t>Participantes</a:t>
            </a:r>
            <a:endParaRPr lang="en-US" sz="1600" b="1" dirty="0" err="1">
              <a:solidFill>
                <a:srgbClr val="92929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C8050D62-1F9F-4221-A214-7C90B8DF8503}"/>
              </a:ext>
            </a:extLst>
          </p:cNvPr>
          <p:cNvSpPr txBox="1"/>
          <p:nvPr/>
        </p:nvSpPr>
        <p:spPr>
          <a:xfrm>
            <a:off x="1980938" y="3888177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" name="Google Shape;109;p15">
            <a:extLst>
              <a:ext uri="{FF2B5EF4-FFF2-40B4-BE49-F238E27FC236}">
                <a16:creationId xmlns:a16="http://schemas.microsoft.com/office/drawing/2014/main" id="{94F15A96-EF1E-44DB-8874-A735DC2AF4B2}"/>
              </a:ext>
            </a:extLst>
          </p:cNvPr>
          <p:cNvSpPr txBox="1"/>
          <p:nvPr/>
        </p:nvSpPr>
        <p:spPr>
          <a:xfrm>
            <a:off x="2627980" y="4187437"/>
            <a:ext cx="1419389" cy="66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err="1">
                <a:solidFill>
                  <a:srgbClr val="929292"/>
                </a:solidFill>
              </a:rPr>
              <a:t>Temáticas</a:t>
            </a:r>
            <a:r>
              <a:rPr lang="en-US" sz="1600" b="1" dirty="0">
                <a:solidFill>
                  <a:srgbClr val="929292"/>
                </a:solidFill>
              </a:rPr>
              <a:t> </a:t>
            </a:r>
            <a:r>
              <a:rPr lang="en-US" sz="1600" b="1" err="1">
                <a:solidFill>
                  <a:srgbClr val="929292"/>
                </a:solidFill>
              </a:rPr>
              <a:t>Abordadas</a:t>
            </a:r>
            <a:endParaRPr lang="es-ES" sz="1600" b="1">
              <a:solidFill>
                <a:srgbClr val="92929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114;p15">
            <a:extLst>
              <a:ext uri="{FF2B5EF4-FFF2-40B4-BE49-F238E27FC236}">
                <a16:creationId xmlns:a16="http://schemas.microsoft.com/office/drawing/2014/main" id="{B3A77A9B-867B-483A-AD88-F57F1D8D85A7}"/>
              </a:ext>
            </a:extLst>
          </p:cNvPr>
          <p:cNvSpPr txBox="1"/>
          <p:nvPr/>
        </p:nvSpPr>
        <p:spPr>
          <a:xfrm>
            <a:off x="8263003" y="3939456"/>
            <a:ext cx="2123879" cy="91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 err="1">
                <a:solidFill>
                  <a:srgbClr val="929292"/>
                </a:solidFill>
              </a:rPr>
              <a:t>Logros</a:t>
            </a:r>
            <a:r>
              <a:rPr lang="en-US" sz="1600" b="1" dirty="0">
                <a:solidFill>
                  <a:srgbClr val="929292"/>
                </a:solidFill>
              </a:rPr>
              <a:t>, </a:t>
            </a:r>
            <a:r>
              <a:rPr lang="en-US" sz="1600" b="1" dirty="0" err="1">
                <a:solidFill>
                  <a:srgbClr val="929292"/>
                </a:solidFill>
              </a:rPr>
              <a:t>retos</a:t>
            </a:r>
            <a:r>
              <a:rPr lang="en-US" sz="1600" b="1" dirty="0">
                <a:solidFill>
                  <a:srgbClr val="929292"/>
                </a:solidFill>
              </a:rPr>
              <a:t>, </a:t>
            </a:r>
            <a:r>
              <a:rPr lang="en-US" sz="1600" b="1" dirty="0" err="1">
                <a:solidFill>
                  <a:srgbClr val="929292"/>
                </a:solidFill>
              </a:rPr>
              <a:t>medidas</a:t>
            </a:r>
            <a:r>
              <a:rPr lang="en-US" sz="1600" b="1" dirty="0">
                <a:solidFill>
                  <a:srgbClr val="929292"/>
                </a:solidFill>
              </a:rPr>
              <a:t> </a:t>
            </a:r>
            <a:r>
              <a:rPr lang="en-US" sz="1600" b="1" dirty="0" err="1">
                <a:solidFill>
                  <a:srgbClr val="929292"/>
                </a:solidFill>
              </a:rPr>
              <a:t>adoptadas</a:t>
            </a:r>
            <a:r>
              <a:rPr lang="en-US" sz="1600" b="1" dirty="0">
                <a:solidFill>
                  <a:srgbClr val="929292"/>
                </a:solidFill>
              </a:rPr>
              <a:t> y </a:t>
            </a:r>
            <a:r>
              <a:rPr lang="en-US" sz="1600" b="1" dirty="0" err="1">
                <a:solidFill>
                  <a:srgbClr val="929292"/>
                </a:solidFill>
              </a:rPr>
              <a:t>recomendaciones</a:t>
            </a:r>
            <a:endParaRPr lang="en-US" sz="1600" dirty="0" err="1"/>
          </a:p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92929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16;p15">
            <a:extLst>
              <a:ext uri="{FF2B5EF4-FFF2-40B4-BE49-F238E27FC236}">
                <a16:creationId xmlns:a16="http://schemas.microsoft.com/office/drawing/2014/main" id="{BAE56502-C10B-47E9-B934-3B781205E47D}"/>
              </a:ext>
            </a:extLst>
          </p:cNvPr>
          <p:cNvSpPr txBox="1"/>
          <p:nvPr/>
        </p:nvSpPr>
        <p:spPr>
          <a:xfrm flipH="1">
            <a:off x="6924055" y="4980856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2" name="Google Shape;117;p15">
            <a:extLst>
              <a:ext uri="{FF2B5EF4-FFF2-40B4-BE49-F238E27FC236}">
                <a16:creationId xmlns:a16="http://schemas.microsoft.com/office/drawing/2014/main" id="{F688B878-D1F0-42A7-B94D-8F6DE1296224}"/>
              </a:ext>
            </a:extLst>
          </p:cNvPr>
          <p:cNvSpPr txBox="1"/>
          <p:nvPr/>
        </p:nvSpPr>
        <p:spPr>
          <a:xfrm>
            <a:off x="5499324" y="5280116"/>
            <a:ext cx="1275616" cy="51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 err="1">
                <a:solidFill>
                  <a:srgbClr val="929292"/>
                </a:solidFill>
              </a:rPr>
              <a:t>Soporte</a:t>
            </a:r>
            <a:r>
              <a:rPr lang="en-US" sz="1600" b="1" dirty="0">
                <a:solidFill>
                  <a:srgbClr val="929292"/>
                </a:solidFill>
              </a:rPr>
              <a:t> de Evidencia</a:t>
            </a:r>
            <a:endParaRPr sz="1600" b="1" dirty="0" err="1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9;p15">
            <a:extLst>
              <a:ext uri="{FF2B5EF4-FFF2-40B4-BE49-F238E27FC236}">
                <a16:creationId xmlns:a16="http://schemas.microsoft.com/office/drawing/2014/main" id="{31A74DD4-FFC0-4867-AB2E-F3BE5428A02D}"/>
              </a:ext>
            </a:extLst>
          </p:cNvPr>
          <p:cNvSpPr/>
          <p:nvPr/>
        </p:nvSpPr>
        <p:spPr>
          <a:xfrm>
            <a:off x="5395893" y="2522269"/>
            <a:ext cx="1407622" cy="132929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5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INFORME MENSUAL</a:t>
            </a:r>
          </a:p>
        </p:txBody>
      </p:sp>
      <p:sp>
        <p:nvSpPr>
          <p:cNvPr id="25" name="Google Shape;120;p15">
            <a:extLst>
              <a:ext uri="{FF2B5EF4-FFF2-40B4-BE49-F238E27FC236}">
                <a16:creationId xmlns:a16="http://schemas.microsoft.com/office/drawing/2014/main" id="{79ED453D-B4E2-415D-A74D-B1C80BD484E5}"/>
              </a:ext>
            </a:extLst>
          </p:cNvPr>
          <p:cNvSpPr/>
          <p:nvPr/>
        </p:nvSpPr>
        <p:spPr>
          <a:xfrm>
            <a:off x="4380347" y="1467884"/>
            <a:ext cx="3455237" cy="3444507"/>
          </a:xfrm>
          <a:prstGeom prst="ellipse">
            <a:avLst/>
          </a:prstGeom>
          <a:noFill/>
          <a:ln w="25400" cap="flat" cmpd="sng">
            <a:solidFill>
              <a:srgbClr val="BCBCBC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1;p15">
            <a:extLst>
              <a:ext uri="{FF2B5EF4-FFF2-40B4-BE49-F238E27FC236}">
                <a16:creationId xmlns:a16="http://schemas.microsoft.com/office/drawing/2014/main" id="{5FA236C1-79F7-4481-8424-FE7C49D85CFB}"/>
              </a:ext>
            </a:extLst>
          </p:cNvPr>
          <p:cNvSpPr/>
          <p:nvPr/>
        </p:nvSpPr>
        <p:spPr>
          <a:xfrm>
            <a:off x="5502763" y="1169575"/>
            <a:ext cx="1210406" cy="1264059"/>
          </a:xfrm>
          <a:custGeom>
            <a:avLst/>
            <a:gdLst/>
            <a:ahLst/>
            <a:cxnLst/>
            <a:rect l="l" t="t" r="r" b="b"/>
            <a:pathLst>
              <a:path w="564" h="589" extrusionOk="0">
                <a:moveTo>
                  <a:pt x="0" y="311"/>
                </a:moveTo>
                <a:lnTo>
                  <a:pt x="102" y="311"/>
                </a:lnTo>
                <a:lnTo>
                  <a:pt x="102" y="0"/>
                </a:lnTo>
                <a:lnTo>
                  <a:pt x="461" y="0"/>
                </a:lnTo>
                <a:lnTo>
                  <a:pt x="461" y="311"/>
                </a:lnTo>
                <a:lnTo>
                  <a:pt x="564" y="311"/>
                </a:lnTo>
                <a:lnTo>
                  <a:pt x="283" y="589"/>
                </a:lnTo>
                <a:lnTo>
                  <a:pt x="0" y="311"/>
                </a:lnTo>
                <a:lnTo>
                  <a:pt x="0" y="311"/>
                </a:lnTo>
                <a:close/>
              </a:path>
            </a:pathLst>
          </a:custGeom>
          <a:solidFill>
            <a:srgbClr val="D23C7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353C27D-892F-404A-B7B5-FBAD8FECAE8E}"/>
              </a:ext>
            </a:extLst>
          </p:cNvPr>
          <p:cNvSpPr/>
          <p:nvPr/>
        </p:nvSpPr>
        <p:spPr>
          <a:xfrm>
            <a:off x="4161444" y="1847746"/>
            <a:ext cx="1289812" cy="118465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218" y="552"/>
                </a:moveTo>
                <a:lnTo>
                  <a:pt x="270" y="463"/>
                </a:lnTo>
                <a:lnTo>
                  <a:pt x="0" y="309"/>
                </a:lnTo>
                <a:lnTo>
                  <a:pt x="179" y="0"/>
                </a:lnTo>
                <a:lnTo>
                  <a:pt x="448" y="156"/>
                </a:lnTo>
                <a:lnTo>
                  <a:pt x="499" y="67"/>
                </a:lnTo>
                <a:lnTo>
                  <a:pt x="601" y="449"/>
                </a:lnTo>
                <a:lnTo>
                  <a:pt x="218" y="552"/>
                </a:lnTo>
                <a:lnTo>
                  <a:pt x="218" y="552"/>
                </a:lnTo>
                <a:close/>
              </a:path>
            </a:pathLst>
          </a:custGeom>
          <a:solidFill>
            <a:srgbClr val="BB4D8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3;p15">
            <a:extLst>
              <a:ext uri="{FF2B5EF4-FFF2-40B4-BE49-F238E27FC236}">
                <a16:creationId xmlns:a16="http://schemas.microsoft.com/office/drawing/2014/main" id="{AD43C7E8-CA56-45C0-8887-BB1B1CEE626C}"/>
              </a:ext>
            </a:extLst>
          </p:cNvPr>
          <p:cNvSpPr/>
          <p:nvPr/>
        </p:nvSpPr>
        <p:spPr>
          <a:xfrm>
            <a:off x="4161444" y="3343585"/>
            <a:ext cx="1289812" cy="1182507"/>
          </a:xfrm>
          <a:custGeom>
            <a:avLst/>
            <a:gdLst/>
            <a:ahLst/>
            <a:cxnLst/>
            <a:rect l="l" t="t" r="r" b="b"/>
            <a:pathLst>
              <a:path w="601" h="551" extrusionOk="0">
                <a:moveTo>
                  <a:pt x="499" y="487"/>
                </a:moveTo>
                <a:lnTo>
                  <a:pt x="448" y="398"/>
                </a:lnTo>
                <a:lnTo>
                  <a:pt x="179" y="551"/>
                </a:lnTo>
                <a:lnTo>
                  <a:pt x="0" y="244"/>
                </a:lnTo>
                <a:lnTo>
                  <a:pt x="270" y="89"/>
                </a:lnTo>
                <a:lnTo>
                  <a:pt x="218" y="0"/>
                </a:lnTo>
                <a:lnTo>
                  <a:pt x="601" y="104"/>
                </a:lnTo>
                <a:lnTo>
                  <a:pt x="499" y="487"/>
                </a:lnTo>
                <a:lnTo>
                  <a:pt x="499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4;p15">
            <a:extLst>
              <a:ext uri="{FF2B5EF4-FFF2-40B4-BE49-F238E27FC236}">
                <a16:creationId xmlns:a16="http://schemas.microsoft.com/office/drawing/2014/main" id="{E4EF61CB-94FF-4CF0-8FA4-720F09DEF842}"/>
              </a:ext>
            </a:extLst>
          </p:cNvPr>
          <p:cNvSpPr/>
          <p:nvPr/>
        </p:nvSpPr>
        <p:spPr>
          <a:xfrm>
            <a:off x="5502763" y="3944495"/>
            <a:ext cx="1210406" cy="1259767"/>
          </a:xfrm>
          <a:custGeom>
            <a:avLst/>
            <a:gdLst/>
            <a:ahLst/>
            <a:cxnLst/>
            <a:rect l="l" t="t" r="r" b="b"/>
            <a:pathLst>
              <a:path w="564" h="587" extrusionOk="0">
                <a:moveTo>
                  <a:pt x="564" y="278"/>
                </a:moveTo>
                <a:lnTo>
                  <a:pt x="461" y="278"/>
                </a:lnTo>
                <a:lnTo>
                  <a:pt x="461" y="587"/>
                </a:lnTo>
                <a:lnTo>
                  <a:pt x="102" y="587"/>
                </a:lnTo>
                <a:lnTo>
                  <a:pt x="102" y="278"/>
                </a:lnTo>
                <a:lnTo>
                  <a:pt x="0" y="278"/>
                </a:lnTo>
                <a:lnTo>
                  <a:pt x="283" y="0"/>
                </a:lnTo>
                <a:lnTo>
                  <a:pt x="564" y="278"/>
                </a:lnTo>
                <a:lnTo>
                  <a:pt x="564" y="2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5;p15">
            <a:extLst>
              <a:ext uri="{FF2B5EF4-FFF2-40B4-BE49-F238E27FC236}">
                <a16:creationId xmlns:a16="http://schemas.microsoft.com/office/drawing/2014/main" id="{F629C68B-B6EA-4080-A966-71E7D87F3997}"/>
              </a:ext>
            </a:extLst>
          </p:cNvPr>
          <p:cNvSpPr/>
          <p:nvPr/>
        </p:nvSpPr>
        <p:spPr>
          <a:xfrm>
            <a:off x="6764675" y="3343585"/>
            <a:ext cx="1291958" cy="1182507"/>
          </a:xfrm>
          <a:custGeom>
            <a:avLst/>
            <a:gdLst/>
            <a:ahLst/>
            <a:cxnLst/>
            <a:rect l="l" t="t" r="r" b="b"/>
            <a:pathLst>
              <a:path w="602" h="551" extrusionOk="0">
                <a:moveTo>
                  <a:pt x="382" y="0"/>
                </a:moveTo>
                <a:lnTo>
                  <a:pt x="331" y="89"/>
                </a:lnTo>
                <a:lnTo>
                  <a:pt x="602" y="244"/>
                </a:lnTo>
                <a:lnTo>
                  <a:pt x="422" y="551"/>
                </a:lnTo>
                <a:lnTo>
                  <a:pt x="152" y="398"/>
                </a:lnTo>
                <a:lnTo>
                  <a:pt x="101" y="487"/>
                </a:lnTo>
                <a:lnTo>
                  <a:pt x="0" y="104"/>
                </a:lnTo>
                <a:lnTo>
                  <a:pt x="382" y="0"/>
                </a:lnTo>
                <a:lnTo>
                  <a:pt x="382" y="0"/>
                </a:lnTo>
                <a:close/>
              </a:path>
            </a:pathLst>
          </a:custGeom>
          <a:solidFill>
            <a:srgbClr val="FD8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6;p15">
            <a:extLst>
              <a:ext uri="{FF2B5EF4-FFF2-40B4-BE49-F238E27FC236}">
                <a16:creationId xmlns:a16="http://schemas.microsoft.com/office/drawing/2014/main" id="{39CE460B-BBDB-4C94-ACBD-4FC12332AB91}"/>
              </a:ext>
            </a:extLst>
          </p:cNvPr>
          <p:cNvSpPr/>
          <p:nvPr/>
        </p:nvSpPr>
        <p:spPr>
          <a:xfrm>
            <a:off x="6764675" y="1847746"/>
            <a:ext cx="1291958" cy="1184653"/>
          </a:xfrm>
          <a:custGeom>
            <a:avLst/>
            <a:gdLst/>
            <a:ahLst/>
            <a:cxnLst/>
            <a:rect l="l" t="t" r="r" b="b"/>
            <a:pathLst>
              <a:path w="602" h="552" extrusionOk="0">
                <a:moveTo>
                  <a:pt x="101" y="67"/>
                </a:moveTo>
                <a:lnTo>
                  <a:pt x="152" y="156"/>
                </a:lnTo>
                <a:lnTo>
                  <a:pt x="422" y="0"/>
                </a:lnTo>
                <a:lnTo>
                  <a:pt x="602" y="309"/>
                </a:lnTo>
                <a:lnTo>
                  <a:pt x="331" y="463"/>
                </a:lnTo>
                <a:lnTo>
                  <a:pt x="382" y="552"/>
                </a:lnTo>
                <a:lnTo>
                  <a:pt x="0" y="449"/>
                </a:lnTo>
                <a:lnTo>
                  <a:pt x="101" y="67"/>
                </a:lnTo>
                <a:lnTo>
                  <a:pt x="101" y="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0;p15">
            <a:extLst>
              <a:ext uri="{FF2B5EF4-FFF2-40B4-BE49-F238E27FC236}">
                <a16:creationId xmlns:a16="http://schemas.microsoft.com/office/drawing/2014/main" id="{5412C649-6D58-807E-047D-BF37C94E5C4A}"/>
              </a:ext>
            </a:extLst>
          </p:cNvPr>
          <p:cNvSpPr txBox="1"/>
          <p:nvPr/>
        </p:nvSpPr>
        <p:spPr>
          <a:xfrm>
            <a:off x="10642040" y="3840016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2F2F2"/>
                </a:solidFill>
              </a:rPr>
              <a:t>5</a:t>
            </a:r>
            <a:endParaRPr dirty="0"/>
          </a:p>
        </p:txBody>
      </p:sp>
      <p:sp>
        <p:nvSpPr>
          <p:cNvPr id="5" name="Google Shape;109;p15">
            <a:extLst>
              <a:ext uri="{FF2B5EF4-FFF2-40B4-BE49-F238E27FC236}">
                <a16:creationId xmlns:a16="http://schemas.microsoft.com/office/drawing/2014/main" id="{E5A4CB64-38DA-0EFD-5018-0BD33D1AD11B}"/>
              </a:ext>
            </a:extLst>
          </p:cNvPr>
          <p:cNvSpPr txBox="1"/>
          <p:nvPr/>
        </p:nvSpPr>
        <p:spPr>
          <a:xfrm>
            <a:off x="8042493" y="1866931"/>
            <a:ext cx="1419389" cy="39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 err="1">
                <a:solidFill>
                  <a:srgbClr val="929292"/>
                </a:solidFill>
              </a:rPr>
              <a:t>Objetivo</a:t>
            </a:r>
            <a:endParaRPr lang="es-ES" dirty="0" err="1"/>
          </a:p>
        </p:txBody>
      </p:sp>
      <p:sp>
        <p:nvSpPr>
          <p:cNvPr id="7" name="Google Shape;133;p16">
            <a:extLst>
              <a:ext uri="{FF2B5EF4-FFF2-40B4-BE49-F238E27FC236}">
                <a16:creationId xmlns:a16="http://schemas.microsoft.com/office/drawing/2014/main" id="{75DE7E15-0A12-A38D-8EF0-96E4EC2E2237}"/>
              </a:ext>
            </a:extLst>
          </p:cNvPr>
          <p:cNvSpPr txBox="1">
            <a:spLocks/>
          </p:cNvSpPr>
          <p:nvPr/>
        </p:nvSpPr>
        <p:spPr>
          <a:xfrm>
            <a:off x="7253258" y="355480"/>
            <a:ext cx="4636818" cy="7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Esta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información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se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debe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entregar por CADA momento transversal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del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Componente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Psicosocial</a:t>
            </a:r>
          </a:p>
        </p:txBody>
      </p:sp>
      <p:sp>
        <p:nvSpPr>
          <p:cNvPr id="33" name="Google Shape;133;p16">
            <a:extLst>
              <a:ext uri="{FF2B5EF4-FFF2-40B4-BE49-F238E27FC236}">
                <a16:creationId xmlns:a16="http://schemas.microsoft.com/office/drawing/2014/main" id="{7F4A4A9D-F3F7-AE95-15EA-2D2754462905}"/>
              </a:ext>
            </a:extLst>
          </p:cNvPr>
          <p:cNvSpPr txBox="1">
            <a:spLocks/>
          </p:cNvSpPr>
          <p:nvPr/>
        </p:nvSpPr>
        <p:spPr>
          <a:xfrm>
            <a:off x="303243" y="5166144"/>
            <a:ext cx="4636818" cy="7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El informe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mensual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debe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entregarse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 30 de cada </a:t>
            </a:r>
            <a:r>
              <a:rPr lang="pt-BR" sz="2000" b="1" dirty="0" err="1">
                <a:solidFill>
                  <a:schemeClr val="tx1"/>
                </a:solidFill>
                <a:latin typeface="Arial"/>
                <a:cs typeface="Arial"/>
              </a:rPr>
              <a:t>mes</a:t>
            </a:r>
            <a:r>
              <a:rPr lang="pt-BR" sz="200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3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 idx="4294967295"/>
          </p:nvPr>
        </p:nvSpPr>
        <p:spPr>
          <a:xfrm>
            <a:off x="0" y="236538"/>
            <a:ext cx="121920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4400"/>
            </a:pPr>
            <a:r>
              <a:rPr lang="es-ES" b="1" dirty="0">
                <a:solidFill>
                  <a:schemeClr val="bg1"/>
                </a:solidFill>
              </a:rPr>
              <a:t>O</a:t>
            </a:r>
            <a:r>
              <a:rPr lang="es-CO" b="1" dirty="0">
                <a:solidFill>
                  <a:schemeClr val="bg1"/>
                </a:solidFill>
              </a:rPr>
              <a:t>BJETIVO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3B321E-3410-41AF-A359-1EEFB2FFD5B0}"/>
              </a:ext>
            </a:extLst>
          </p:cNvPr>
          <p:cNvSpPr/>
          <p:nvPr/>
        </p:nvSpPr>
        <p:spPr>
          <a:xfrm>
            <a:off x="476249" y="3095953"/>
            <a:ext cx="1111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s-ES" sz="24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Acompañamiento psicosocial y fortalecimiento comunitario con</a:t>
            </a:r>
          </a:p>
          <a:p>
            <a:pPr lvl="0" algn="just">
              <a:buClr>
                <a:schemeClr val="dk1"/>
              </a:buClr>
              <a:buSzPts val="1200"/>
            </a:pPr>
            <a:r>
              <a:rPr lang="es-ES" sz="24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énfasis en Salud Mental y Buen Vivir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136D17-6AE1-4634-B73C-F9B6D4658235}"/>
              </a:ext>
            </a:extLst>
          </p:cNvPr>
          <p:cNvSpPr/>
          <p:nvPr/>
        </p:nvSpPr>
        <p:spPr>
          <a:xfrm>
            <a:off x="476249" y="4084112"/>
            <a:ext cx="10844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s-ES" sz="20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propósito de este acompañamiento es la promoción y garantía de derechos en jóvenes desde el buen vivir como parte fundamental del cuidado de la Salud Mental y su relación con la vida desde una mirada de cotidianidad y de responsabilidad como ser activo para la construcción de paz territorial, es decir, una mirada integral desde un espacio de conexión a partir de reconocer la cultura donde el arte, los saberes y otras expresiones territoriales hacen parte de la realización y dimensión de la vida de las y los jóvenes, y la estrategia de interiorización de herramientas de gestión emocional, el buen vivir y la memoria.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5E237D87-AE6E-B562-7111-C380C2AD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4EB706-8080-347D-C7B8-BA81C2C18A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2E7BDF7-B0DD-B9C0-84D4-EE12FB79B763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9FA125-6488-2922-7AC1-62588071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B9AE140-E92F-14CA-170D-4CA6B894A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10" name="Google Shape;105;g2d5827dc18b_1_606">
            <a:extLst>
              <a:ext uri="{FF2B5EF4-FFF2-40B4-BE49-F238E27FC236}">
                <a16:creationId xmlns:a16="http://schemas.microsoft.com/office/drawing/2014/main" id="{620879AE-D90B-F8C1-D2DB-7FA62C782DA4}"/>
              </a:ext>
            </a:extLst>
          </p:cNvPr>
          <p:cNvSpPr txBox="1">
            <a:spLocks/>
          </p:cNvSpPr>
          <p:nvPr/>
        </p:nvSpPr>
        <p:spPr>
          <a:xfrm>
            <a:off x="0" y="268377"/>
            <a:ext cx="121920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s-ES" sz="3500" b="1" dirty="0">
                <a:solidFill>
                  <a:srgbClr val="D23C78"/>
                </a:solidFill>
                <a:latin typeface="Arial Black"/>
              </a:rPr>
              <a:t>ENTIDADES COMPETENTES</a:t>
            </a:r>
            <a:endParaRPr lang="es-ES" dirty="0"/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E728BF4C-D237-3C16-15EB-0DF35897D712}"/>
              </a:ext>
            </a:extLst>
          </p:cNvPr>
          <p:cNvSpPr/>
          <p:nvPr/>
        </p:nvSpPr>
        <p:spPr>
          <a:xfrm>
            <a:off x="347160" y="3426369"/>
            <a:ext cx="3382536" cy="2248829"/>
          </a:xfrm>
          <a:prstGeom prst="round2Diag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cs typeface="Arial"/>
              </a:rPr>
              <a:t>MINISTERIO DE SALUD: </a:t>
            </a:r>
          </a:p>
          <a:p>
            <a:pPr marL="285750" indent="-285750" algn="ctr">
              <a:buFont typeface="Calibri"/>
              <a:buChar char="-"/>
            </a:pPr>
            <a:r>
              <a:rPr lang="es-ES" sz="2000" dirty="0">
                <a:cs typeface="Arial"/>
              </a:rPr>
              <a:t>Coordinación</a:t>
            </a:r>
          </a:p>
          <a:p>
            <a:pPr marL="285750" indent="-285750" algn="ctr">
              <a:buFont typeface="Calibri"/>
              <a:buChar char="-"/>
            </a:pPr>
            <a:r>
              <a:rPr lang="es-ES" sz="2000" dirty="0">
                <a:cs typeface="Arial"/>
              </a:rPr>
              <a:t>ESJ: Equipos de Salud para </a:t>
            </a:r>
            <a:r>
              <a:rPr lang="es-ES" sz="2000" err="1">
                <a:cs typeface="Arial"/>
              </a:rPr>
              <a:t>Jovenes</a:t>
            </a:r>
            <a:r>
              <a:rPr lang="es-ES" sz="2000" dirty="0">
                <a:cs typeface="Arial"/>
              </a:rPr>
              <a:t> (Salud Integral)</a:t>
            </a: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F09D5419-3C0A-5C8F-56C7-481821EFE10C}"/>
              </a:ext>
            </a:extLst>
          </p:cNvPr>
          <p:cNvSpPr/>
          <p:nvPr/>
        </p:nvSpPr>
        <p:spPr>
          <a:xfrm>
            <a:off x="4401574" y="3426368"/>
            <a:ext cx="3382536" cy="2248829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 dirty="0">
                <a:cs typeface="Arial"/>
              </a:rPr>
              <a:t>ICBF</a:t>
            </a:r>
            <a:r>
              <a:rPr lang="es-ES" sz="2400" dirty="0">
                <a:cs typeface="Arial"/>
              </a:rPr>
              <a:t>: </a:t>
            </a:r>
          </a:p>
          <a:p>
            <a:pPr marL="285750" indent="-285750" algn="ctr">
              <a:buFont typeface="Calibri"/>
              <a:buChar char="-"/>
            </a:pPr>
            <a:r>
              <a:rPr lang="es-ES" sz="2400" dirty="0">
                <a:cs typeface="Arial"/>
              </a:rPr>
              <a:t>Estrategias de acompañamiento psicosocial a </a:t>
            </a:r>
            <a:r>
              <a:rPr lang="es-ES" sz="2400" dirty="0" err="1">
                <a:cs typeface="Arial"/>
              </a:rPr>
              <a:t>Jovenes</a:t>
            </a:r>
            <a:endParaRPr lang="es-ES" sz="2400">
              <a:cs typeface="Arial"/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939C447C-93AE-2DEE-AA49-FD12EA76CB56}"/>
              </a:ext>
            </a:extLst>
          </p:cNvPr>
          <p:cNvSpPr/>
          <p:nvPr/>
        </p:nvSpPr>
        <p:spPr>
          <a:xfrm>
            <a:off x="8542254" y="3426369"/>
            <a:ext cx="3382536" cy="2248829"/>
          </a:xfrm>
          <a:prstGeom prst="round2Diag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 dirty="0">
                <a:cs typeface="Arial"/>
              </a:rPr>
              <a:t>UT</a:t>
            </a:r>
            <a:r>
              <a:rPr lang="es-ES" sz="2400" dirty="0">
                <a:cs typeface="Arial"/>
              </a:rPr>
              <a:t>: </a:t>
            </a:r>
          </a:p>
          <a:p>
            <a:pPr marL="285750" indent="-285750" algn="ctr">
              <a:buFont typeface="Calibri"/>
              <a:buChar char="-"/>
            </a:pPr>
            <a:r>
              <a:rPr lang="es-ES" sz="2400" dirty="0">
                <a:cs typeface="Arial"/>
              </a:rPr>
              <a:t>Acompañamiento a Equipo Psicosocial</a:t>
            </a:r>
          </a:p>
          <a:p>
            <a:pPr marL="285750" indent="-285750" algn="ctr">
              <a:buFont typeface="Calibri"/>
              <a:buChar char="-"/>
            </a:pPr>
            <a:r>
              <a:rPr lang="es-ES" sz="2400" dirty="0">
                <a:cs typeface="Arial"/>
              </a:rPr>
              <a:t>Ejecución de Estrategias</a:t>
            </a: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55BFCC45-BF96-AA05-8564-709CA8DE2DBC}"/>
              </a:ext>
            </a:extLst>
          </p:cNvPr>
          <p:cNvSpPr/>
          <p:nvPr/>
        </p:nvSpPr>
        <p:spPr>
          <a:xfrm>
            <a:off x="337342" y="1719321"/>
            <a:ext cx="11567459" cy="780585"/>
          </a:xfrm>
          <a:prstGeom prst="round2DiagRect">
            <a:avLst/>
          </a:prstGeom>
          <a:solidFill>
            <a:srgbClr val="5A00C7">
              <a:alpha val="7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cs typeface="Arial"/>
              </a:rPr>
              <a:t>MINISTERIO DE IGUALDAD</a:t>
            </a:r>
            <a:r>
              <a:rPr lang="es-ES" sz="2400" dirty="0">
                <a:cs typeface="Arial"/>
              </a:rPr>
              <a:t>: Dirección y Línea Técnica</a:t>
            </a:r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841A2E60-AEB4-DE9A-42DD-6289610CFBAF}"/>
              </a:ext>
            </a:extLst>
          </p:cNvPr>
          <p:cNvSpPr/>
          <p:nvPr/>
        </p:nvSpPr>
        <p:spPr>
          <a:xfrm rot="10800000">
            <a:off x="2037728" y="2672785"/>
            <a:ext cx="4053011" cy="445347"/>
          </a:xfrm>
          <a:prstGeom prst="bentUpArrow">
            <a:avLst/>
          </a:prstGeom>
          <a:solidFill>
            <a:srgbClr val="D23C78"/>
          </a:solidFill>
          <a:ln>
            <a:solidFill>
              <a:srgbClr val="C613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izquierda y arriba 14">
            <a:extLst>
              <a:ext uri="{FF2B5EF4-FFF2-40B4-BE49-F238E27FC236}">
                <a16:creationId xmlns:a16="http://schemas.microsoft.com/office/drawing/2014/main" id="{DB3A48C9-B5CB-1EF8-9E24-F8CD21CE3814}"/>
              </a:ext>
            </a:extLst>
          </p:cNvPr>
          <p:cNvSpPr/>
          <p:nvPr/>
        </p:nvSpPr>
        <p:spPr>
          <a:xfrm rot="-5400000">
            <a:off x="7948224" y="690463"/>
            <a:ext cx="580704" cy="4400522"/>
          </a:xfrm>
          <a:prstGeom prst="leftUpArrow">
            <a:avLst/>
          </a:prstGeom>
          <a:solidFill>
            <a:srgbClr val="D23C78"/>
          </a:solidFill>
          <a:ln>
            <a:solidFill>
              <a:srgbClr val="C613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0C43399F-A218-5790-C8D0-0C89F725D806}"/>
              </a:ext>
            </a:extLst>
          </p:cNvPr>
          <p:cNvSpPr/>
          <p:nvPr/>
        </p:nvSpPr>
        <p:spPr>
          <a:xfrm>
            <a:off x="6011489" y="2489387"/>
            <a:ext cx="291404" cy="911733"/>
          </a:xfrm>
          <a:prstGeom prst="downArrow">
            <a:avLst/>
          </a:prstGeom>
          <a:solidFill>
            <a:srgbClr val="D23C78"/>
          </a:solidFill>
          <a:ln>
            <a:solidFill>
              <a:srgbClr val="C613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1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1;p15">
            <a:extLst>
              <a:ext uri="{FF2B5EF4-FFF2-40B4-BE49-F238E27FC236}">
                <a16:creationId xmlns:a16="http://schemas.microsoft.com/office/drawing/2014/main" id="{D4E9207E-FE2B-4F21-8D6F-A529CA39AD40}"/>
              </a:ext>
            </a:extLst>
          </p:cNvPr>
          <p:cNvSpPr txBox="1"/>
          <p:nvPr/>
        </p:nvSpPr>
        <p:spPr>
          <a:xfrm>
            <a:off x="1139538" y="909250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bg1">
                    <a:lumMod val="85000"/>
                  </a:schemeClr>
                </a:solidFill>
                <a:sym typeface="Arial"/>
              </a:rPr>
              <a:t>1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02CCB514-2738-416D-B567-B9D5B6DE7D83}"/>
              </a:ext>
            </a:extLst>
          </p:cNvPr>
          <p:cNvSpPr txBox="1"/>
          <p:nvPr/>
        </p:nvSpPr>
        <p:spPr>
          <a:xfrm>
            <a:off x="1500188" y="1111404"/>
            <a:ext cx="2547181" cy="82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929292"/>
                </a:solidFill>
              </a:rPr>
              <a:t>El cuidado  del otro u otra</a:t>
            </a:r>
            <a:endParaRPr lang="es-CO" sz="2400" b="1" dirty="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4;p15">
            <a:extLst>
              <a:ext uri="{FF2B5EF4-FFF2-40B4-BE49-F238E27FC236}">
                <a16:creationId xmlns:a16="http://schemas.microsoft.com/office/drawing/2014/main" id="{1A86C199-D9E3-4C9F-98F6-871E26903987}"/>
              </a:ext>
            </a:extLst>
          </p:cNvPr>
          <p:cNvSpPr txBox="1"/>
          <p:nvPr/>
        </p:nvSpPr>
        <p:spPr>
          <a:xfrm>
            <a:off x="937846" y="2050321"/>
            <a:ext cx="2950132" cy="11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La vida del otro y la otra, que en todos los sentidos es sagrada</a:t>
            </a:r>
            <a:endParaRPr lang="es-CO" sz="1800" dirty="0"/>
          </a:p>
        </p:txBody>
      </p:sp>
      <p:sp>
        <p:nvSpPr>
          <p:cNvPr id="12" name="Google Shape;105;p15">
            <a:extLst>
              <a:ext uri="{FF2B5EF4-FFF2-40B4-BE49-F238E27FC236}">
                <a16:creationId xmlns:a16="http://schemas.microsoft.com/office/drawing/2014/main" id="{C5BDB8C9-1B00-49A1-AC8A-B4A0DC0694C9}"/>
              </a:ext>
            </a:extLst>
          </p:cNvPr>
          <p:cNvSpPr txBox="1"/>
          <p:nvPr/>
        </p:nvSpPr>
        <p:spPr>
          <a:xfrm>
            <a:off x="3633882" y="4964644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>
                    <a:lumMod val="85000"/>
                  </a:schemeClr>
                </a:solidFill>
                <a:sym typeface="Arial"/>
              </a:rPr>
              <a:t>2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C8050D62-1F9F-4221-A214-7C90B8DF8503}"/>
              </a:ext>
            </a:extLst>
          </p:cNvPr>
          <p:cNvSpPr txBox="1"/>
          <p:nvPr/>
        </p:nvSpPr>
        <p:spPr>
          <a:xfrm>
            <a:off x="7881341" y="1034314"/>
            <a:ext cx="6559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1">
                    <a:lumMod val="85000"/>
                  </a:schemeClr>
                </a:solidFill>
                <a:sym typeface="Arial"/>
              </a:rPr>
              <a:t>3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Google Shape;109;p15">
            <a:extLst>
              <a:ext uri="{FF2B5EF4-FFF2-40B4-BE49-F238E27FC236}">
                <a16:creationId xmlns:a16="http://schemas.microsoft.com/office/drawing/2014/main" id="{94F15A96-EF1E-44DB-8874-A735DC2AF4B2}"/>
              </a:ext>
            </a:extLst>
          </p:cNvPr>
          <p:cNvSpPr txBox="1"/>
          <p:nvPr/>
        </p:nvSpPr>
        <p:spPr>
          <a:xfrm>
            <a:off x="4161444" y="5269343"/>
            <a:ext cx="3983186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CO" sz="2400" b="1" dirty="0">
                <a:solidFill>
                  <a:srgbClr val="929292"/>
                </a:solidFill>
              </a:rPr>
              <a:t>El cuidado de mí mismo</a:t>
            </a:r>
          </a:p>
        </p:txBody>
      </p:sp>
      <p:sp>
        <p:nvSpPr>
          <p:cNvPr id="18" name="Google Shape;111;p15">
            <a:extLst>
              <a:ext uri="{FF2B5EF4-FFF2-40B4-BE49-F238E27FC236}">
                <a16:creationId xmlns:a16="http://schemas.microsoft.com/office/drawing/2014/main" id="{381A6AAF-2C19-4F36-844C-ABA695AD347D}"/>
              </a:ext>
            </a:extLst>
          </p:cNvPr>
          <p:cNvSpPr txBox="1"/>
          <p:nvPr/>
        </p:nvSpPr>
        <p:spPr>
          <a:xfrm>
            <a:off x="8522088" y="1119199"/>
            <a:ext cx="2746945" cy="938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El  cuidado de lo otro</a:t>
            </a:r>
          </a:p>
        </p:txBody>
      </p:sp>
      <p:sp>
        <p:nvSpPr>
          <p:cNvPr id="19" name="Google Shape;112;p15">
            <a:extLst>
              <a:ext uri="{FF2B5EF4-FFF2-40B4-BE49-F238E27FC236}">
                <a16:creationId xmlns:a16="http://schemas.microsoft.com/office/drawing/2014/main" id="{39225814-CD18-4D74-A476-C778834604B2}"/>
              </a:ext>
            </a:extLst>
          </p:cNvPr>
          <p:cNvSpPr txBox="1"/>
          <p:nvPr/>
        </p:nvSpPr>
        <p:spPr>
          <a:xfrm>
            <a:off x="8522088" y="2058115"/>
            <a:ext cx="2919636" cy="96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La relación con el territorio, los derechos de la naturaleza y la memorial</a:t>
            </a:r>
            <a:endParaRPr lang="es-CO" sz="1800" dirty="0"/>
          </a:p>
        </p:txBody>
      </p:sp>
      <p:sp>
        <p:nvSpPr>
          <p:cNvPr id="21" name="Google Shape;116;p15">
            <a:extLst>
              <a:ext uri="{FF2B5EF4-FFF2-40B4-BE49-F238E27FC236}">
                <a16:creationId xmlns:a16="http://schemas.microsoft.com/office/drawing/2014/main" id="{BAE56502-C10B-47E9-B934-3B781205E47D}"/>
              </a:ext>
            </a:extLst>
          </p:cNvPr>
          <p:cNvSpPr txBox="1"/>
          <p:nvPr/>
        </p:nvSpPr>
        <p:spPr>
          <a:xfrm flipH="1">
            <a:off x="9914546" y="4161347"/>
            <a:ext cx="65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119;p15">
            <a:extLst>
              <a:ext uri="{FF2B5EF4-FFF2-40B4-BE49-F238E27FC236}">
                <a16:creationId xmlns:a16="http://schemas.microsoft.com/office/drawing/2014/main" id="{31A74DD4-FFC0-4867-AB2E-F3BE5428A02D}"/>
              </a:ext>
            </a:extLst>
          </p:cNvPr>
          <p:cNvSpPr/>
          <p:nvPr/>
        </p:nvSpPr>
        <p:spPr>
          <a:xfrm>
            <a:off x="5453402" y="2536647"/>
            <a:ext cx="1311273" cy="130054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C6134B"/>
                </a:solidFill>
                <a:latin typeface="Calibri"/>
                <a:ea typeface="Calibri"/>
                <a:cs typeface="Calibri"/>
                <a:sym typeface="Calibri"/>
              </a:rPr>
              <a:t>Buen Vivir</a:t>
            </a:r>
            <a:endParaRPr sz="2400" dirty="0">
              <a:solidFill>
                <a:srgbClr val="C613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5">
            <a:extLst>
              <a:ext uri="{FF2B5EF4-FFF2-40B4-BE49-F238E27FC236}">
                <a16:creationId xmlns:a16="http://schemas.microsoft.com/office/drawing/2014/main" id="{79ED453D-B4E2-415D-A74D-B1C80BD484E5}"/>
              </a:ext>
            </a:extLst>
          </p:cNvPr>
          <p:cNvSpPr/>
          <p:nvPr/>
        </p:nvSpPr>
        <p:spPr>
          <a:xfrm>
            <a:off x="4380347" y="1467884"/>
            <a:ext cx="3455237" cy="3444507"/>
          </a:xfrm>
          <a:prstGeom prst="ellipse">
            <a:avLst/>
          </a:prstGeom>
          <a:noFill/>
          <a:ln w="25400" cap="flat" cmpd="sng">
            <a:solidFill>
              <a:srgbClr val="BCBCBC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353C27D-892F-404A-B7B5-FBAD8FECAE8E}"/>
              </a:ext>
            </a:extLst>
          </p:cNvPr>
          <p:cNvSpPr/>
          <p:nvPr/>
        </p:nvSpPr>
        <p:spPr>
          <a:xfrm>
            <a:off x="4161444" y="1847746"/>
            <a:ext cx="1289812" cy="1184653"/>
          </a:xfrm>
          <a:custGeom>
            <a:avLst/>
            <a:gdLst/>
            <a:ahLst/>
            <a:cxnLst/>
            <a:rect l="l" t="t" r="r" b="b"/>
            <a:pathLst>
              <a:path w="601" h="552" extrusionOk="0">
                <a:moveTo>
                  <a:pt x="218" y="552"/>
                </a:moveTo>
                <a:lnTo>
                  <a:pt x="270" y="463"/>
                </a:lnTo>
                <a:lnTo>
                  <a:pt x="0" y="309"/>
                </a:lnTo>
                <a:lnTo>
                  <a:pt x="179" y="0"/>
                </a:lnTo>
                <a:lnTo>
                  <a:pt x="448" y="156"/>
                </a:lnTo>
                <a:lnTo>
                  <a:pt x="499" y="67"/>
                </a:lnTo>
                <a:lnTo>
                  <a:pt x="601" y="449"/>
                </a:lnTo>
                <a:lnTo>
                  <a:pt x="218" y="552"/>
                </a:lnTo>
                <a:lnTo>
                  <a:pt x="218" y="552"/>
                </a:lnTo>
                <a:close/>
              </a:path>
            </a:pathLst>
          </a:custGeom>
          <a:solidFill>
            <a:srgbClr val="BB4D8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4;p15">
            <a:extLst>
              <a:ext uri="{FF2B5EF4-FFF2-40B4-BE49-F238E27FC236}">
                <a16:creationId xmlns:a16="http://schemas.microsoft.com/office/drawing/2014/main" id="{E4EF61CB-94FF-4CF0-8FA4-720F09DEF842}"/>
              </a:ext>
            </a:extLst>
          </p:cNvPr>
          <p:cNvSpPr/>
          <p:nvPr/>
        </p:nvSpPr>
        <p:spPr>
          <a:xfrm>
            <a:off x="5502763" y="3944495"/>
            <a:ext cx="1210406" cy="1259767"/>
          </a:xfrm>
          <a:custGeom>
            <a:avLst/>
            <a:gdLst/>
            <a:ahLst/>
            <a:cxnLst/>
            <a:rect l="l" t="t" r="r" b="b"/>
            <a:pathLst>
              <a:path w="564" h="587" extrusionOk="0">
                <a:moveTo>
                  <a:pt x="564" y="278"/>
                </a:moveTo>
                <a:lnTo>
                  <a:pt x="461" y="278"/>
                </a:lnTo>
                <a:lnTo>
                  <a:pt x="461" y="587"/>
                </a:lnTo>
                <a:lnTo>
                  <a:pt x="102" y="587"/>
                </a:lnTo>
                <a:lnTo>
                  <a:pt x="102" y="278"/>
                </a:lnTo>
                <a:lnTo>
                  <a:pt x="0" y="278"/>
                </a:lnTo>
                <a:lnTo>
                  <a:pt x="283" y="0"/>
                </a:lnTo>
                <a:lnTo>
                  <a:pt x="564" y="278"/>
                </a:lnTo>
                <a:lnTo>
                  <a:pt x="564" y="2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6;p15">
            <a:extLst>
              <a:ext uri="{FF2B5EF4-FFF2-40B4-BE49-F238E27FC236}">
                <a16:creationId xmlns:a16="http://schemas.microsoft.com/office/drawing/2014/main" id="{39CE460B-BBDB-4C94-ACBD-4FC12332AB91}"/>
              </a:ext>
            </a:extLst>
          </p:cNvPr>
          <p:cNvSpPr/>
          <p:nvPr/>
        </p:nvSpPr>
        <p:spPr>
          <a:xfrm>
            <a:off x="6764675" y="1847746"/>
            <a:ext cx="1291958" cy="1184653"/>
          </a:xfrm>
          <a:custGeom>
            <a:avLst/>
            <a:gdLst/>
            <a:ahLst/>
            <a:cxnLst/>
            <a:rect l="l" t="t" r="r" b="b"/>
            <a:pathLst>
              <a:path w="602" h="552" extrusionOk="0">
                <a:moveTo>
                  <a:pt x="101" y="67"/>
                </a:moveTo>
                <a:lnTo>
                  <a:pt x="152" y="156"/>
                </a:lnTo>
                <a:lnTo>
                  <a:pt x="422" y="0"/>
                </a:lnTo>
                <a:lnTo>
                  <a:pt x="602" y="309"/>
                </a:lnTo>
                <a:lnTo>
                  <a:pt x="331" y="463"/>
                </a:lnTo>
                <a:lnTo>
                  <a:pt x="382" y="552"/>
                </a:lnTo>
                <a:lnTo>
                  <a:pt x="0" y="449"/>
                </a:lnTo>
                <a:lnTo>
                  <a:pt x="101" y="67"/>
                </a:lnTo>
                <a:lnTo>
                  <a:pt x="101" y="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4;p15">
            <a:extLst>
              <a:ext uri="{FF2B5EF4-FFF2-40B4-BE49-F238E27FC236}">
                <a16:creationId xmlns:a16="http://schemas.microsoft.com/office/drawing/2014/main" id="{508F5C0C-9173-42A8-8EF2-0E937BE6AD05}"/>
              </a:ext>
            </a:extLst>
          </p:cNvPr>
          <p:cNvSpPr txBox="1"/>
          <p:nvPr/>
        </p:nvSpPr>
        <p:spPr>
          <a:xfrm>
            <a:off x="4424732" y="5651777"/>
            <a:ext cx="345660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El valor de mi </a:t>
            </a: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800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E1AD70-B640-4FCC-8258-B700C40C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8" y="141862"/>
            <a:ext cx="1368667" cy="657231"/>
          </a:xfrm>
          <a:prstGeom prst="rect">
            <a:avLst/>
          </a:prstGeom>
        </p:spPr>
      </p:pic>
      <p:sp>
        <p:nvSpPr>
          <p:cNvPr id="8" name="Google Shape;133;p16">
            <a:extLst>
              <a:ext uri="{FF2B5EF4-FFF2-40B4-BE49-F238E27FC236}">
                <a16:creationId xmlns:a16="http://schemas.microsoft.com/office/drawing/2014/main" id="{F015A015-008C-4045-A281-4264AB3BDBFF}"/>
              </a:ext>
            </a:extLst>
          </p:cNvPr>
          <p:cNvSpPr txBox="1">
            <a:spLocks/>
          </p:cNvSpPr>
          <p:nvPr/>
        </p:nvSpPr>
        <p:spPr>
          <a:xfrm>
            <a:off x="1904881" y="96688"/>
            <a:ext cx="10287119" cy="87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000"/>
              <a:buFont typeface="Arial"/>
              <a:buNone/>
            </a:pP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Prevención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Estigmatización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3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Jovenes</a:t>
            </a:r>
            <a:endParaRPr lang="pt-BR" sz="3000" b="1" dirty="0">
              <a:solidFill>
                <a:schemeClr val="tx1"/>
              </a:solidFill>
            </a:endParaRPr>
          </a:p>
        </p:txBody>
      </p:sp>
      <p:grpSp>
        <p:nvGrpSpPr>
          <p:cNvPr id="9" name="Google Shape;134;p16">
            <a:extLst>
              <a:ext uri="{FF2B5EF4-FFF2-40B4-BE49-F238E27FC236}">
                <a16:creationId xmlns:a16="http://schemas.microsoft.com/office/drawing/2014/main" id="{DDA83F29-9088-4B00-9AB9-EF6640F94D4C}"/>
              </a:ext>
            </a:extLst>
          </p:cNvPr>
          <p:cNvGrpSpPr/>
          <p:nvPr/>
        </p:nvGrpSpPr>
        <p:grpSpPr>
          <a:xfrm>
            <a:off x="3704889" y="1451959"/>
            <a:ext cx="1291046" cy="807260"/>
            <a:chOff x="3211834" y="1982060"/>
            <a:chExt cx="1291046" cy="807260"/>
          </a:xfrm>
        </p:grpSpPr>
        <p:sp>
          <p:nvSpPr>
            <p:cNvPr id="10" name="Google Shape;135;p16">
              <a:extLst>
                <a:ext uri="{FF2B5EF4-FFF2-40B4-BE49-F238E27FC236}">
                  <a16:creationId xmlns:a16="http://schemas.microsoft.com/office/drawing/2014/main" id="{43993D46-A615-4CC3-9489-9F9F6E2A98F5}"/>
                </a:ext>
              </a:extLst>
            </p:cNvPr>
            <p:cNvSpPr/>
            <p:nvPr/>
          </p:nvSpPr>
          <p:spPr>
            <a:xfrm rot="-5400000">
              <a:off x="3453727" y="1740167"/>
              <a:ext cx="807260" cy="1291046"/>
            </a:xfrm>
            <a:prstGeom prst="flowChartOffpageConnector">
              <a:avLst/>
            </a:prstGeom>
            <a:solidFill>
              <a:srgbClr val="C613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6;p16">
              <a:extLst>
                <a:ext uri="{FF2B5EF4-FFF2-40B4-BE49-F238E27FC236}">
                  <a16:creationId xmlns:a16="http://schemas.microsoft.com/office/drawing/2014/main" id="{12F68698-895D-4CD3-85D1-2E36A5F03204}"/>
                </a:ext>
              </a:extLst>
            </p:cNvPr>
            <p:cNvSpPr/>
            <p:nvPr/>
          </p:nvSpPr>
          <p:spPr>
            <a:xfrm>
              <a:off x="3708697" y="2216255"/>
              <a:ext cx="297321" cy="312343"/>
            </a:xfrm>
            <a:custGeom>
              <a:avLst/>
              <a:gdLst/>
              <a:ahLst/>
              <a:cxnLst/>
              <a:rect l="l" t="t" r="r" b="b"/>
              <a:pathLst>
                <a:path w="198" h="208" extrusionOk="0">
                  <a:moveTo>
                    <a:pt x="117" y="150"/>
                  </a:moveTo>
                  <a:cubicBezTo>
                    <a:pt x="117" y="150"/>
                    <a:pt x="117" y="150"/>
                    <a:pt x="117" y="150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80" y="98"/>
                    <a:pt x="198" y="66"/>
                    <a:pt x="198" y="47"/>
                  </a:cubicBezTo>
                  <a:cubicBezTo>
                    <a:pt x="198" y="15"/>
                    <a:pt x="166" y="0"/>
                    <a:pt x="150" y="28"/>
                  </a:cubicBezTo>
                  <a:cubicBezTo>
                    <a:pt x="150" y="28"/>
                    <a:pt x="150" y="28"/>
                    <a:pt x="15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2" y="0"/>
                    <a:pt x="0" y="15"/>
                    <a:pt x="0" y="47"/>
                  </a:cubicBezTo>
                  <a:cubicBezTo>
                    <a:pt x="0" y="66"/>
                    <a:pt x="17" y="96"/>
                    <a:pt x="74" y="143"/>
                  </a:cubicBezTo>
                  <a:cubicBezTo>
                    <a:pt x="75" y="144"/>
                    <a:pt x="76" y="145"/>
                    <a:pt x="76" y="146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83" y="155"/>
                    <a:pt x="89" y="165"/>
                    <a:pt x="89" y="172"/>
                  </a:cubicBezTo>
                  <a:cubicBezTo>
                    <a:pt x="89" y="179"/>
                    <a:pt x="86" y="187"/>
                    <a:pt x="83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2" y="191"/>
                    <a:pt x="82" y="191"/>
                  </a:cubicBezTo>
                  <a:cubicBezTo>
                    <a:pt x="82" y="191"/>
                    <a:pt x="82" y="191"/>
                    <a:pt x="81" y="191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72" y="196"/>
                    <a:pt x="59" y="197"/>
                    <a:pt x="58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8"/>
                    <a:pt x="141" y="208"/>
                    <a:pt x="141" y="208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8" y="197"/>
                    <a:pt x="125" y="196"/>
                    <a:pt x="116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91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11" y="187"/>
                    <a:pt x="107" y="179"/>
                    <a:pt x="108" y="172"/>
                  </a:cubicBezTo>
                  <a:cubicBezTo>
                    <a:pt x="108" y="165"/>
                    <a:pt x="113" y="156"/>
                    <a:pt x="117" y="150"/>
                  </a:cubicBezTo>
                  <a:close/>
                  <a:moveTo>
                    <a:pt x="157" y="37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8"/>
                    <a:pt x="158" y="28"/>
                  </a:cubicBezTo>
                  <a:cubicBezTo>
                    <a:pt x="164" y="13"/>
                    <a:pt x="191" y="19"/>
                    <a:pt x="190" y="46"/>
                  </a:cubicBezTo>
                  <a:cubicBezTo>
                    <a:pt x="189" y="62"/>
                    <a:pt x="176" y="87"/>
                    <a:pt x="136" y="124"/>
                  </a:cubicBezTo>
                  <a:cubicBezTo>
                    <a:pt x="148" y="105"/>
                    <a:pt x="155" y="79"/>
                    <a:pt x="157" y="37"/>
                  </a:cubicBezTo>
                  <a:close/>
                  <a:moveTo>
                    <a:pt x="8" y="46"/>
                  </a:moveTo>
                  <a:cubicBezTo>
                    <a:pt x="7" y="19"/>
                    <a:pt x="34" y="13"/>
                    <a:pt x="40" y="28"/>
                  </a:cubicBezTo>
                  <a:cubicBezTo>
                    <a:pt x="40" y="28"/>
                    <a:pt x="40" y="28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77"/>
                    <a:pt x="49" y="103"/>
                    <a:pt x="59" y="122"/>
                  </a:cubicBezTo>
                  <a:cubicBezTo>
                    <a:pt x="22" y="86"/>
                    <a:pt x="9" y="62"/>
                    <a:pt x="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37;p16">
            <a:extLst>
              <a:ext uri="{FF2B5EF4-FFF2-40B4-BE49-F238E27FC236}">
                <a16:creationId xmlns:a16="http://schemas.microsoft.com/office/drawing/2014/main" id="{166F7E0E-AC23-404B-AFF8-DC76F4B0861D}"/>
              </a:ext>
            </a:extLst>
          </p:cNvPr>
          <p:cNvGrpSpPr/>
          <p:nvPr/>
        </p:nvGrpSpPr>
        <p:grpSpPr>
          <a:xfrm>
            <a:off x="3704889" y="4678342"/>
            <a:ext cx="1291046" cy="807260"/>
            <a:chOff x="3211834" y="5171499"/>
            <a:chExt cx="1291046" cy="807260"/>
          </a:xfrm>
        </p:grpSpPr>
        <p:sp>
          <p:nvSpPr>
            <p:cNvPr id="13" name="Google Shape;138;p16">
              <a:extLst>
                <a:ext uri="{FF2B5EF4-FFF2-40B4-BE49-F238E27FC236}">
                  <a16:creationId xmlns:a16="http://schemas.microsoft.com/office/drawing/2014/main" id="{EE6E445B-DCC2-4503-9F6C-49AFB5CA69F6}"/>
                </a:ext>
              </a:extLst>
            </p:cNvPr>
            <p:cNvSpPr/>
            <p:nvPr/>
          </p:nvSpPr>
          <p:spPr>
            <a:xfrm rot="-5400000">
              <a:off x="3453727" y="4929606"/>
              <a:ext cx="807260" cy="1291046"/>
            </a:xfrm>
            <a:prstGeom prst="flowChartOffpageConnector">
              <a:avLst/>
            </a:prstGeom>
            <a:solidFill>
              <a:srgbClr val="F2B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;p16">
              <a:extLst>
                <a:ext uri="{FF2B5EF4-FFF2-40B4-BE49-F238E27FC236}">
                  <a16:creationId xmlns:a16="http://schemas.microsoft.com/office/drawing/2014/main" id="{CAE66D00-E5D8-47C3-A1B9-E76E804D13A8}"/>
                </a:ext>
              </a:extLst>
            </p:cNvPr>
            <p:cNvSpPr/>
            <p:nvPr/>
          </p:nvSpPr>
          <p:spPr>
            <a:xfrm>
              <a:off x="3698728" y="5428363"/>
              <a:ext cx="317258" cy="317259"/>
            </a:xfrm>
            <a:custGeom>
              <a:avLst/>
              <a:gdLst/>
              <a:ahLst/>
              <a:cxnLst/>
              <a:rect l="l" t="t" r="r" b="b"/>
              <a:pathLst>
                <a:path w="191" h="190" extrusionOk="0">
                  <a:moveTo>
                    <a:pt x="97" y="3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45" y="4"/>
                    <a:pt x="5" y="44"/>
                    <a:pt x="0" y="95"/>
                  </a:cubicBezTo>
                  <a:cubicBezTo>
                    <a:pt x="10" y="89"/>
                    <a:pt x="32" y="83"/>
                    <a:pt x="53" y="102"/>
                  </a:cubicBezTo>
                  <a:cubicBezTo>
                    <a:pt x="53" y="102"/>
                    <a:pt x="69" y="89"/>
                    <a:pt x="93" y="90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73"/>
                    <a:pt x="90" y="176"/>
                    <a:pt x="87" y="179"/>
                  </a:cubicBezTo>
                  <a:cubicBezTo>
                    <a:pt x="85" y="181"/>
                    <a:pt x="82" y="182"/>
                    <a:pt x="79" y="182"/>
                  </a:cubicBezTo>
                  <a:cubicBezTo>
                    <a:pt x="75" y="182"/>
                    <a:pt x="71" y="181"/>
                    <a:pt x="69" y="177"/>
                  </a:cubicBezTo>
                  <a:cubicBezTo>
                    <a:pt x="67" y="175"/>
                    <a:pt x="66" y="172"/>
                    <a:pt x="66" y="169"/>
                  </a:cubicBezTo>
                  <a:cubicBezTo>
                    <a:pt x="66" y="163"/>
                    <a:pt x="66" y="163"/>
                    <a:pt x="66" y="163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59" y="176"/>
                    <a:pt x="61" y="181"/>
                    <a:pt x="65" y="185"/>
                  </a:cubicBezTo>
                  <a:cubicBezTo>
                    <a:pt x="69" y="188"/>
                    <a:pt x="73" y="190"/>
                    <a:pt x="79" y="190"/>
                  </a:cubicBezTo>
                  <a:cubicBezTo>
                    <a:pt x="84" y="190"/>
                    <a:pt x="88" y="188"/>
                    <a:pt x="92" y="185"/>
                  </a:cubicBezTo>
                  <a:cubicBezTo>
                    <a:pt x="96" y="181"/>
                    <a:pt x="99" y="177"/>
                    <a:pt x="99" y="170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8" y="91"/>
                    <a:pt x="120" y="94"/>
                    <a:pt x="132" y="102"/>
                  </a:cubicBezTo>
                  <a:cubicBezTo>
                    <a:pt x="132" y="102"/>
                    <a:pt x="163" y="76"/>
                    <a:pt x="191" y="102"/>
                  </a:cubicBezTo>
                  <a:cubicBezTo>
                    <a:pt x="189" y="48"/>
                    <a:pt x="148" y="5"/>
                    <a:pt x="9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40;p16">
            <a:extLst>
              <a:ext uri="{FF2B5EF4-FFF2-40B4-BE49-F238E27FC236}">
                <a16:creationId xmlns:a16="http://schemas.microsoft.com/office/drawing/2014/main" id="{BE4823B9-B55F-48C1-8204-7DEC5109BF42}"/>
              </a:ext>
            </a:extLst>
          </p:cNvPr>
          <p:cNvGrpSpPr/>
          <p:nvPr/>
        </p:nvGrpSpPr>
        <p:grpSpPr>
          <a:xfrm>
            <a:off x="3704889" y="2515646"/>
            <a:ext cx="1291046" cy="807260"/>
            <a:chOff x="3211834" y="3045747"/>
            <a:chExt cx="1291046" cy="807260"/>
          </a:xfrm>
        </p:grpSpPr>
        <p:sp>
          <p:nvSpPr>
            <p:cNvPr id="16" name="Google Shape;141;p16">
              <a:extLst>
                <a:ext uri="{FF2B5EF4-FFF2-40B4-BE49-F238E27FC236}">
                  <a16:creationId xmlns:a16="http://schemas.microsoft.com/office/drawing/2014/main" id="{D4F82BAA-066C-470C-8379-EC7576E6B21C}"/>
                </a:ext>
              </a:extLst>
            </p:cNvPr>
            <p:cNvSpPr/>
            <p:nvPr/>
          </p:nvSpPr>
          <p:spPr>
            <a:xfrm rot="-5400000">
              <a:off x="3453727" y="2803854"/>
              <a:ext cx="807260" cy="1291046"/>
            </a:xfrm>
            <a:prstGeom prst="flowChartOffpageConnector">
              <a:avLst/>
            </a:prstGeom>
            <a:solidFill>
              <a:srgbClr val="F6C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42;p16">
              <a:extLst>
                <a:ext uri="{FF2B5EF4-FFF2-40B4-BE49-F238E27FC236}">
                  <a16:creationId xmlns:a16="http://schemas.microsoft.com/office/drawing/2014/main" id="{0E06B2C1-252A-41C6-8FD4-256D9CB32969}"/>
                </a:ext>
              </a:extLst>
            </p:cNvPr>
            <p:cNvGrpSpPr/>
            <p:nvPr/>
          </p:nvGrpSpPr>
          <p:grpSpPr>
            <a:xfrm>
              <a:off x="3737077" y="3297799"/>
              <a:ext cx="240560" cy="285155"/>
              <a:chOff x="-3175" y="6350"/>
              <a:chExt cx="608013" cy="720725"/>
            </a:xfrm>
          </p:grpSpPr>
          <p:sp>
            <p:nvSpPr>
              <p:cNvPr id="18" name="Google Shape;143;p16">
                <a:extLst>
                  <a:ext uri="{FF2B5EF4-FFF2-40B4-BE49-F238E27FC236}">
                    <a16:creationId xmlns:a16="http://schemas.microsoft.com/office/drawing/2014/main" id="{6BF19B48-6B8D-480E-892A-8746C766D72D}"/>
                  </a:ext>
                </a:extLst>
              </p:cNvPr>
              <p:cNvSpPr/>
              <p:nvPr/>
            </p:nvSpPr>
            <p:spPr>
              <a:xfrm>
                <a:off x="-3175" y="158750"/>
                <a:ext cx="6080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9" extrusionOk="0">
                    <a:moveTo>
                      <a:pt x="119" y="0"/>
                    </a:moveTo>
                    <a:cubicBezTo>
                      <a:pt x="121" y="5"/>
                      <a:pt x="122" y="10"/>
                      <a:pt x="122" y="15"/>
                    </a:cubicBezTo>
                    <a:cubicBezTo>
                      <a:pt x="122" y="18"/>
                      <a:pt x="122" y="21"/>
                      <a:pt x="121" y="24"/>
                    </a:cubicBezTo>
                    <a:cubicBezTo>
                      <a:pt x="133" y="35"/>
                      <a:pt x="141" y="52"/>
                      <a:pt x="141" y="69"/>
                    </a:cubicBezTo>
                    <a:cubicBezTo>
                      <a:pt x="141" y="103"/>
                      <a:pt x="114" y="131"/>
                      <a:pt x="80" y="131"/>
                    </a:cubicBezTo>
                    <a:cubicBezTo>
                      <a:pt x="46" y="131"/>
                      <a:pt x="19" y="103"/>
                      <a:pt x="19" y="69"/>
                    </a:cubicBezTo>
                    <a:cubicBezTo>
                      <a:pt x="19" y="52"/>
                      <a:pt x="27" y="35"/>
                      <a:pt x="39" y="24"/>
                    </a:cubicBezTo>
                    <a:cubicBezTo>
                      <a:pt x="38" y="21"/>
                      <a:pt x="38" y="18"/>
                      <a:pt x="38" y="15"/>
                    </a:cubicBezTo>
                    <a:cubicBezTo>
                      <a:pt x="38" y="10"/>
                      <a:pt x="39" y="5"/>
                      <a:pt x="41" y="0"/>
                    </a:cubicBezTo>
                    <a:cubicBezTo>
                      <a:pt x="17" y="14"/>
                      <a:pt x="0" y="40"/>
                      <a:pt x="0" y="69"/>
                    </a:cubicBezTo>
                    <a:cubicBezTo>
                      <a:pt x="0" y="113"/>
                      <a:pt x="36" y="149"/>
                      <a:pt x="80" y="149"/>
                    </a:cubicBezTo>
                    <a:cubicBezTo>
                      <a:pt x="124" y="149"/>
                      <a:pt x="159" y="113"/>
                      <a:pt x="159" y="69"/>
                    </a:cubicBezTo>
                    <a:cubicBezTo>
                      <a:pt x="159" y="40"/>
                      <a:pt x="143" y="14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4;p16">
                <a:extLst>
                  <a:ext uri="{FF2B5EF4-FFF2-40B4-BE49-F238E27FC236}">
                    <a16:creationId xmlns:a16="http://schemas.microsoft.com/office/drawing/2014/main" id="{263C7AE8-A5E8-44FA-B155-015D961D4F2D}"/>
                  </a:ext>
                </a:extLst>
              </p:cNvPr>
              <p:cNvSpPr/>
              <p:nvPr/>
            </p:nvSpPr>
            <p:spPr>
              <a:xfrm>
                <a:off x="260350" y="6350"/>
                <a:ext cx="84138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0" extrusionOk="0">
                    <a:moveTo>
                      <a:pt x="11" y="120"/>
                    </a:moveTo>
                    <a:cubicBezTo>
                      <a:pt x="17" y="120"/>
                      <a:pt x="22" y="115"/>
                      <a:pt x="22" y="10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5"/>
                      <a:pt x="5" y="120"/>
                      <a:pt x="11" y="1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" name="Google Shape;145;p16">
            <a:extLst>
              <a:ext uri="{FF2B5EF4-FFF2-40B4-BE49-F238E27FC236}">
                <a16:creationId xmlns:a16="http://schemas.microsoft.com/office/drawing/2014/main" id="{2E55B10B-C4BB-434F-9806-6F1420CDADC4}"/>
              </a:ext>
            </a:extLst>
          </p:cNvPr>
          <p:cNvGrpSpPr/>
          <p:nvPr/>
        </p:nvGrpSpPr>
        <p:grpSpPr>
          <a:xfrm>
            <a:off x="3704889" y="3581538"/>
            <a:ext cx="1291046" cy="807260"/>
            <a:chOff x="3211834" y="4111639"/>
            <a:chExt cx="1291046" cy="807260"/>
          </a:xfrm>
        </p:grpSpPr>
        <p:sp>
          <p:nvSpPr>
            <p:cNvPr id="21" name="Google Shape;146;p16">
              <a:extLst>
                <a:ext uri="{FF2B5EF4-FFF2-40B4-BE49-F238E27FC236}">
                  <a16:creationId xmlns:a16="http://schemas.microsoft.com/office/drawing/2014/main" id="{AC9DE815-ECB9-4A7A-B07C-65E5472EC160}"/>
                </a:ext>
              </a:extLst>
            </p:cNvPr>
            <p:cNvSpPr/>
            <p:nvPr/>
          </p:nvSpPr>
          <p:spPr>
            <a:xfrm rot="-5400000">
              <a:off x="3453727" y="3869746"/>
              <a:ext cx="807260" cy="1291046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147;p16">
              <a:extLst>
                <a:ext uri="{FF2B5EF4-FFF2-40B4-BE49-F238E27FC236}">
                  <a16:creationId xmlns:a16="http://schemas.microsoft.com/office/drawing/2014/main" id="{9BDF3568-B34E-4727-A633-ECFF4790CF4F}"/>
                </a:ext>
              </a:extLst>
            </p:cNvPr>
            <p:cNvGrpSpPr/>
            <p:nvPr/>
          </p:nvGrpSpPr>
          <p:grpSpPr>
            <a:xfrm>
              <a:off x="3708563" y="4351242"/>
              <a:ext cx="297588" cy="328055"/>
              <a:chOff x="1744766" y="1128578"/>
              <a:chExt cx="666750" cy="735013"/>
            </a:xfrm>
          </p:grpSpPr>
          <p:sp>
            <p:nvSpPr>
              <p:cNvPr id="23" name="Google Shape;148;p16">
                <a:extLst>
                  <a:ext uri="{FF2B5EF4-FFF2-40B4-BE49-F238E27FC236}">
                    <a16:creationId xmlns:a16="http://schemas.microsoft.com/office/drawing/2014/main" id="{E4B16046-B9A9-451F-8398-5E00150499AB}"/>
                  </a:ext>
                </a:extLst>
              </p:cNvPr>
              <p:cNvSpPr/>
              <p:nvPr/>
            </p:nvSpPr>
            <p:spPr>
              <a:xfrm>
                <a:off x="1818585" y="1211922"/>
                <a:ext cx="519113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49" extrusionOk="0">
                    <a:moveTo>
                      <a:pt x="68" y="0"/>
                    </a:moveTo>
                    <a:cubicBezTo>
                      <a:pt x="54" y="13"/>
                      <a:pt x="28" y="33"/>
                      <a:pt x="0" y="42"/>
                    </a:cubicBezTo>
                    <a:cubicBezTo>
                      <a:pt x="3" y="63"/>
                      <a:pt x="17" y="108"/>
                      <a:pt x="67" y="149"/>
                    </a:cubicBezTo>
                    <a:cubicBezTo>
                      <a:pt x="84" y="136"/>
                      <a:pt x="125" y="100"/>
                      <a:pt x="136" y="40"/>
                    </a:cubicBezTo>
                    <a:cubicBezTo>
                      <a:pt x="119" y="33"/>
                      <a:pt x="91" y="19"/>
                      <a:pt x="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9;p16">
                <a:extLst>
                  <a:ext uri="{FF2B5EF4-FFF2-40B4-BE49-F238E27FC236}">
                    <a16:creationId xmlns:a16="http://schemas.microsoft.com/office/drawing/2014/main" id="{CBE131C8-BAF6-4A7E-B78A-94D84B3B9341}"/>
                  </a:ext>
                </a:extLst>
              </p:cNvPr>
              <p:cNvSpPr/>
              <p:nvPr/>
            </p:nvSpPr>
            <p:spPr>
              <a:xfrm>
                <a:off x="1744766" y="1128578"/>
                <a:ext cx="666750" cy="73501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93" extrusionOk="0">
                    <a:moveTo>
                      <a:pt x="88" y="0"/>
                    </a:moveTo>
                    <a:cubicBezTo>
                      <a:pt x="88" y="0"/>
                      <a:pt x="46" y="44"/>
                      <a:pt x="1" y="52"/>
                    </a:cubicBezTo>
                    <a:cubicBezTo>
                      <a:pt x="1" y="52"/>
                      <a:pt x="0" y="129"/>
                      <a:pt x="86" y="193"/>
                    </a:cubicBezTo>
                    <a:cubicBezTo>
                      <a:pt x="86" y="193"/>
                      <a:pt x="164" y="149"/>
                      <a:pt x="175" y="52"/>
                    </a:cubicBezTo>
                    <a:cubicBezTo>
                      <a:pt x="175" y="52"/>
                      <a:pt x="119" y="33"/>
                      <a:pt x="88" y="0"/>
                    </a:cubicBezTo>
                    <a:close/>
                    <a:moveTo>
                      <a:pt x="87" y="179"/>
                    </a:moveTo>
                    <a:cubicBezTo>
                      <a:pt x="28" y="132"/>
                      <a:pt x="15" y="80"/>
                      <a:pt x="13" y="59"/>
                    </a:cubicBezTo>
                    <a:cubicBezTo>
                      <a:pt x="46" y="51"/>
                      <a:pt x="75" y="27"/>
                      <a:pt x="88" y="14"/>
                    </a:cubicBezTo>
                    <a:cubicBezTo>
                      <a:pt x="113" y="37"/>
                      <a:pt x="147" y="52"/>
                      <a:pt x="163" y="58"/>
                    </a:cubicBezTo>
                    <a:cubicBezTo>
                      <a:pt x="152" y="128"/>
                      <a:pt x="104" y="167"/>
                      <a:pt x="87" y="1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" name="Google Shape;150;p16">
            <a:extLst>
              <a:ext uri="{FF2B5EF4-FFF2-40B4-BE49-F238E27FC236}">
                <a16:creationId xmlns:a16="http://schemas.microsoft.com/office/drawing/2014/main" id="{A3602266-85F6-487A-A1A1-11D38D92FB85}"/>
              </a:ext>
            </a:extLst>
          </p:cNvPr>
          <p:cNvGrpSpPr/>
          <p:nvPr/>
        </p:nvGrpSpPr>
        <p:grpSpPr>
          <a:xfrm>
            <a:off x="3179646" y="1595369"/>
            <a:ext cx="328971" cy="493911"/>
            <a:chOff x="2094998" y="2034687"/>
            <a:chExt cx="328971" cy="493911"/>
          </a:xfrm>
        </p:grpSpPr>
        <p:sp>
          <p:nvSpPr>
            <p:cNvPr id="26" name="Google Shape;151;p16">
              <a:extLst>
                <a:ext uri="{FF2B5EF4-FFF2-40B4-BE49-F238E27FC236}">
                  <a16:creationId xmlns:a16="http://schemas.microsoft.com/office/drawing/2014/main" id="{B9087ED1-2169-48E0-9BE0-C25A92FF49B8}"/>
                </a:ext>
              </a:extLst>
            </p:cNvPr>
            <p:cNvSpPr/>
            <p:nvPr/>
          </p:nvSpPr>
          <p:spPr>
            <a:xfrm>
              <a:off x="2170656" y="2034687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2;p16">
              <a:extLst>
                <a:ext uri="{FF2B5EF4-FFF2-40B4-BE49-F238E27FC236}">
                  <a16:creationId xmlns:a16="http://schemas.microsoft.com/office/drawing/2014/main" id="{21C7A50F-E574-41F8-B518-1F706E44B5E9}"/>
                </a:ext>
              </a:extLst>
            </p:cNvPr>
            <p:cNvSpPr txBox="1"/>
            <p:nvPr/>
          </p:nvSpPr>
          <p:spPr>
            <a:xfrm>
              <a:off x="2094998" y="2181437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grpSp>
        <p:nvGrpSpPr>
          <p:cNvPr id="28" name="Google Shape;153;p16">
            <a:extLst>
              <a:ext uri="{FF2B5EF4-FFF2-40B4-BE49-F238E27FC236}">
                <a16:creationId xmlns:a16="http://schemas.microsoft.com/office/drawing/2014/main" id="{3EE349C5-F8D1-450E-901B-7395490BCF9B}"/>
              </a:ext>
            </a:extLst>
          </p:cNvPr>
          <p:cNvGrpSpPr/>
          <p:nvPr/>
        </p:nvGrpSpPr>
        <p:grpSpPr>
          <a:xfrm>
            <a:off x="3179646" y="2692128"/>
            <a:ext cx="328971" cy="493911"/>
            <a:chOff x="2094998" y="2922508"/>
            <a:chExt cx="328971" cy="493911"/>
          </a:xfrm>
        </p:grpSpPr>
        <p:sp>
          <p:nvSpPr>
            <p:cNvPr id="29" name="Google Shape;154;p16">
              <a:extLst>
                <a:ext uri="{FF2B5EF4-FFF2-40B4-BE49-F238E27FC236}">
                  <a16:creationId xmlns:a16="http://schemas.microsoft.com/office/drawing/2014/main" id="{6DBA90AE-5F02-4F9A-BC57-CB8A1F3BAABC}"/>
                </a:ext>
              </a:extLst>
            </p:cNvPr>
            <p:cNvSpPr/>
            <p:nvPr/>
          </p:nvSpPr>
          <p:spPr>
            <a:xfrm>
              <a:off x="2170656" y="2922508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p16">
              <a:extLst>
                <a:ext uri="{FF2B5EF4-FFF2-40B4-BE49-F238E27FC236}">
                  <a16:creationId xmlns:a16="http://schemas.microsoft.com/office/drawing/2014/main" id="{52A9B27B-5B91-4343-B8E5-EAACD990883A}"/>
                </a:ext>
              </a:extLst>
            </p:cNvPr>
            <p:cNvSpPr txBox="1"/>
            <p:nvPr/>
          </p:nvSpPr>
          <p:spPr>
            <a:xfrm>
              <a:off x="2094998" y="3069258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31" name="Google Shape;156;p16">
            <a:extLst>
              <a:ext uri="{FF2B5EF4-FFF2-40B4-BE49-F238E27FC236}">
                <a16:creationId xmlns:a16="http://schemas.microsoft.com/office/drawing/2014/main" id="{38EFABED-7716-4EC1-8FC9-7440D75EB96E}"/>
              </a:ext>
            </a:extLst>
          </p:cNvPr>
          <p:cNvGrpSpPr/>
          <p:nvPr/>
        </p:nvGrpSpPr>
        <p:grpSpPr>
          <a:xfrm>
            <a:off x="3179646" y="3734632"/>
            <a:ext cx="328971" cy="493911"/>
            <a:chOff x="2094998" y="3796342"/>
            <a:chExt cx="328971" cy="493911"/>
          </a:xfrm>
        </p:grpSpPr>
        <p:sp>
          <p:nvSpPr>
            <p:cNvPr id="32" name="Google Shape;157;p16">
              <a:extLst>
                <a:ext uri="{FF2B5EF4-FFF2-40B4-BE49-F238E27FC236}">
                  <a16:creationId xmlns:a16="http://schemas.microsoft.com/office/drawing/2014/main" id="{FE052CEE-B268-44A1-9AFF-BBD8D319E433}"/>
                </a:ext>
              </a:extLst>
            </p:cNvPr>
            <p:cNvSpPr/>
            <p:nvPr/>
          </p:nvSpPr>
          <p:spPr>
            <a:xfrm>
              <a:off x="2170656" y="3796342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8;p16">
              <a:extLst>
                <a:ext uri="{FF2B5EF4-FFF2-40B4-BE49-F238E27FC236}">
                  <a16:creationId xmlns:a16="http://schemas.microsoft.com/office/drawing/2014/main" id="{87B9887B-787D-4CAA-8081-E38A48DD56E8}"/>
                </a:ext>
              </a:extLst>
            </p:cNvPr>
            <p:cNvSpPr txBox="1"/>
            <p:nvPr/>
          </p:nvSpPr>
          <p:spPr>
            <a:xfrm>
              <a:off x="2094998" y="3943092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</p:txBody>
        </p:sp>
      </p:grpSp>
      <p:grpSp>
        <p:nvGrpSpPr>
          <p:cNvPr id="34" name="Google Shape;159;p16">
            <a:extLst>
              <a:ext uri="{FF2B5EF4-FFF2-40B4-BE49-F238E27FC236}">
                <a16:creationId xmlns:a16="http://schemas.microsoft.com/office/drawing/2014/main" id="{240EC9DD-09D5-4CD7-8C0D-E506463844DB}"/>
              </a:ext>
            </a:extLst>
          </p:cNvPr>
          <p:cNvGrpSpPr/>
          <p:nvPr/>
        </p:nvGrpSpPr>
        <p:grpSpPr>
          <a:xfrm>
            <a:off x="3179646" y="4805945"/>
            <a:ext cx="328971" cy="493911"/>
            <a:chOff x="2094998" y="4688913"/>
            <a:chExt cx="328971" cy="493911"/>
          </a:xfrm>
        </p:grpSpPr>
        <p:sp>
          <p:nvSpPr>
            <p:cNvPr id="35" name="Google Shape;160;p16">
              <a:extLst>
                <a:ext uri="{FF2B5EF4-FFF2-40B4-BE49-F238E27FC236}">
                  <a16:creationId xmlns:a16="http://schemas.microsoft.com/office/drawing/2014/main" id="{99652198-228B-4F10-9C61-28D2677065A2}"/>
                </a:ext>
              </a:extLst>
            </p:cNvPr>
            <p:cNvSpPr/>
            <p:nvPr/>
          </p:nvSpPr>
          <p:spPr>
            <a:xfrm>
              <a:off x="2170656" y="4688913"/>
              <a:ext cx="253313" cy="493911"/>
            </a:xfrm>
            <a:custGeom>
              <a:avLst/>
              <a:gdLst/>
              <a:ahLst/>
              <a:cxnLst/>
              <a:rect l="l" t="t" r="r" b="b"/>
              <a:pathLst>
                <a:path w="106" h="21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7" y="21"/>
                    <a:pt x="84" y="59"/>
                    <a:pt x="84" y="105"/>
                  </a:cubicBezTo>
                  <a:cubicBezTo>
                    <a:pt x="84" y="152"/>
                    <a:pt x="47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9" y="211"/>
                    <a:pt x="106" y="164"/>
                    <a:pt x="106" y="105"/>
                  </a:cubicBezTo>
                  <a:cubicBezTo>
                    <a:pt x="106" y="47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1;p16">
              <a:extLst>
                <a:ext uri="{FF2B5EF4-FFF2-40B4-BE49-F238E27FC236}">
                  <a16:creationId xmlns:a16="http://schemas.microsoft.com/office/drawing/2014/main" id="{AA5551E2-7CA6-4EEC-A781-820EFFD407E9}"/>
                </a:ext>
              </a:extLst>
            </p:cNvPr>
            <p:cNvSpPr txBox="1"/>
            <p:nvPr/>
          </p:nvSpPr>
          <p:spPr>
            <a:xfrm>
              <a:off x="2094998" y="4835663"/>
              <a:ext cx="15131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/>
            </a:p>
          </p:txBody>
        </p:sp>
      </p:grpSp>
      <p:grpSp>
        <p:nvGrpSpPr>
          <p:cNvPr id="37" name="Google Shape;162;p16">
            <a:extLst>
              <a:ext uri="{FF2B5EF4-FFF2-40B4-BE49-F238E27FC236}">
                <a16:creationId xmlns:a16="http://schemas.microsoft.com/office/drawing/2014/main" id="{B59B2E06-6DD1-437E-9F3C-47C01894A988}"/>
              </a:ext>
            </a:extLst>
          </p:cNvPr>
          <p:cNvGrpSpPr/>
          <p:nvPr/>
        </p:nvGrpSpPr>
        <p:grpSpPr>
          <a:xfrm>
            <a:off x="5223264" y="1442274"/>
            <a:ext cx="5580710" cy="816136"/>
            <a:chOff x="4730210" y="1972375"/>
            <a:chExt cx="3136002" cy="816136"/>
          </a:xfrm>
        </p:grpSpPr>
        <p:cxnSp>
          <p:nvCxnSpPr>
            <p:cNvPr id="38" name="Google Shape;163;p16">
              <a:extLst>
                <a:ext uri="{FF2B5EF4-FFF2-40B4-BE49-F238E27FC236}">
                  <a16:creationId xmlns:a16="http://schemas.microsoft.com/office/drawing/2014/main" id="{08FB6CA1-F709-4523-9FF5-94A36E1690BB}"/>
                </a:ext>
              </a:extLst>
            </p:cNvPr>
            <p:cNvCxnSpPr/>
            <p:nvPr/>
          </p:nvCxnSpPr>
          <p:spPr>
            <a:xfrm>
              <a:off x="4730210" y="197237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" name="Google Shape;164;p16">
              <a:extLst>
                <a:ext uri="{FF2B5EF4-FFF2-40B4-BE49-F238E27FC236}">
                  <a16:creationId xmlns:a16="http://schemas.microsoft.com/office/drawing/2014/main" id="{C525A06E-02B9-43AF-8D00-0BA65CDAFCFA}"/>
                </a:ext>
              </a:extLst>
            </p:cNvPr>
            <p:cNvSpPr txBox="1"/>
            <p:nvPr/>
          </p:nvSpPr>
          <p:spPr>
            <a:xfrm>
              <a:off x="4957542" y="2314089"/>
              <a:ext cx="2908670" cy="474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es-ES" dirty="0">
                  <a:solidFill>
                    <a:srgbClr val="7F7F7F"/>
                  </a:solidFill>
                </a:rPr>
                <a:t>Estereotipos negativos asociados contra sí mismo.</a:t>
              </a:r>
            </a:p>
          </p:txBody>
        </p:sp>
        <p:sp>
          <p:nvSpPr>
            <p:cNvPr id="41" name="Google Shape;166;p16">
              <a:extLst>
                <a:ext uri="{FF2B5EF4-FFF2-40B4-BE49-F238E27FC236}">
                  <a16:creationId xmlns:a16="http://schemas.microsoft.com/office/drawing/2014/main" id="{79F9EAA5-698E-423E-964C-D9CE9592BF15}"/>
                </a:ext>
              </a:extLst>
            </p:cNvPr>
            <p:cNvSpPr txBox="1"/>
            <p:nvPr/>
          </p:nvSpPr>
          <p:spPr>
            <a:xfrm>
              <a:off x="4957540" y="1972375"/>
              <a:ext cx="2768443" cy="243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Auto </a:t>
              </a:r>
              <a:r>
                <a:rPr lang="en-US" sz="1600" b="1" dirty="0" err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estigma</a:t>
              </a: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1600" b="1" dirty="0" err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estigma</a:t>
              </a: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1" dirty="0" err="1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internalizado</a:t>
              </a: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6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67;p16">
            <a:extLst>
              <a:ext uri="{FF2B5EF4-FFF2-40B4-BE49-F238E27FC236}">
                <a16:creationId xmlns:a16="http://schemas.microsoft.com/office/drawing/2014/main" id="{AAD537BF-58CC-412B-A50E-5CCD7933D074}"/>
              </a:ext>
            </a:extLst>
          </p:cNvPr>
          <p:cNvGrpSpPr/>
          <p:nvPr/>
        </p:nvGrpSpPr>
        <p:grpSpPr>
          <a:xfrm>
            <a:off x="5192207" y="2394197"/>
            <a:ext cx="5580707" cy="848696"/>
            <a:chOff x="4730210" y="3015245"/>
            <a:chExt cx="3136002" cy="848696"/>
          </a:xfrm>
        </p:grpSpPr>
        <p:cxnSp>
          <p:nvCxnSpPr>
            <p:cNvPr id="43" name="Google Shape;168;p16">
              <a:extLst>
                <a:ext uri="{FF2B5EF4-FFF2-40B4-BE49-F238E27FC236}">
                  <a16:creationId xmlns:a16="http://schemas.microsoft.com/office/drawing/2014/main" id="{497E2F30-E1F3-4B89-981E-31ABC2CF2E70}"/>
                </a:ext>
              </a:extLst>
            </p:cNvPr>
            <p:cNvCxnSpPr/>
            <p:nvPr/>
          </p:nvCxnSpPr>
          <p:spPr>
            <a:xfrm>
              <a:off x="4730210" y="3047806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169;p16">
              <a:extLst>
                <a:ext uri="{FF2B5EF4-FFF2-40B4-BE49-F238E27FC236}">
                  <a16:creationId xmlns:a16="http://schemas.microsoft.com/office/drawing/2014/main" id="{16BCDAEE-23B3-44D3-8AE5-ACC07CAC42AB}"/>
                </a:ext>
              </a:extLst>
            </p:cNvPr>
            <p:cNvSpPr txBox="1"/>
            <p:nvPr/>
          </p:nvSpPr>
          <p:spPr>
            <a:xfrm>
              <a:off x="4957542" y="3402276"/>
              <a:ext cx="2908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es-ES" dirty="0">
                  <a:solidFill>
                    <a:srgbClr val="7F7F7F"/>
                  </a:solidFill>
                </a:rPr>
                <a:t>Estereotipos negativos y discriminación dirigida a miembros de la familia o personal de salud mental.</a:t>
              </a:r>
            </a:p>
          </p:txBody>
        </p:sp>
        <p:sp>
          <p:nvSpPr>
            <p:cNvPr id="46" name="Google Shape;171;p16">
              <a:extLst>
                <a:ext uri="{FF2B5EF4-FFF2-40B4-BE49-F238E27FC236}">
                  <a16:creationId xmlns:a16="http://schemas.microsoft.com/office/drawing/2014/main" id="{3AD05176-5C7D-4A5F-9B83-71588393C3C9}"/>
                </a:ext>
              </a:extLst>
            </p:cNvPr>
            <p:cNvSpPr txBox="1"/>
            <p:nvPr/>
          </p:nvSpPr>
          <p:spPr>
            <a:xfrm>
              <a:off x="4957541" y="3015245"/>
              <a:ext cx="2908670" cy="282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Estigma</a:t>
              </a:r>
              <a:r>
                <a:rPr lang="en-US" sz="1600" b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por </a:t>
              </a:r>
              <a:r>
                <a:rPr lang="en-US" sz="1600" b="1" dirty="0" err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asociación</a:t>
              </a:r>
              <a:endParaRPr sz="1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172;p16">
            <a:extLst>
              <a:ext uri="{FF2B5EF4-FFF2-40B4-BE49-F238E27FC236}">
                <a16:creationId xmlns:a16="http://schemas.microsoft.com/office/drawing/2014/main" id="{EAAA11A3-40DF-4672-9F00-CFC494DFF07E}"/>
              </a:ext>
            </a:extLst>
          </p:cNvPr>
          <p:cNvGrpSpPr/>
          <p:nvPr/>
        </p:nvGrpSpPr>
        <p:grpSpPr>
          <a:xfrm>
            <a:off x="5162235" y="3388951"/>
            <a:ext cx="6229216" cy="835846"/>
            <a:chOff x="4730210" y="4099088"/>
            <a:chExt cx="3053578" cy="835846"/>
          </a:xfrm>
        </p:grpSpPr>
        <p:cxnSp>
          <p:nvCxnSpPr>
            <p:cNvPr id="48" name="Google Shape;173;p16">
              <a:extLst>
                <a:ext uri="{FF2B5EF4-FFF2-40B4-BE49-F238E27FC236}">
                  <a16:creationId xmlns:a16="http://schemas.microsoft.com/office/drawing/2014/main" id="{A3150850-991C-439C-8F03-49CD028793EC}"/>
                </a:ext>
              </a:extLst>
            </p:cNvPr>
            <p:cNvCxnSpPr/>
            <p:nvPr/>
          </p:nvCxnSpPr>
          <p:spPr>
            <a:xfrm>
              <a:off x="4730210" y="4118799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" name="Google Shape;174;p16">
              <a:extLst>
                <a:ext uri="{FF2B5EF4-FFF2-40B4-BE49-F238E27FC236}">
                  <a16:creationId xmlns:a16="http://schemas.microsoft.com/office/drawing/2014/main" id="{9A6FA7DD-0A7D-49B2-A81D-33FE24544ADC}"/>
                </a:ext>
              </a:extLst>
            </p:cNvPr>
            <p:cNvSpPr txBox="1"/>
            <p:nvPr/>
          </p:nvSpPr>
          <p:spPr>
            <a:xfrm>
              <a:off x="4957542" y="4473269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es-ES" dirty="0">
                  <a:solidFill>
                    <a:srgbClr val="7F7F7F"/>
                  </a:solidFill>
                </a:rPr>
                <a:t>Comportamiento negativo (discriminación), estereotipos, actitudes negativas (prejuicios) por parte de los miembros de la sociedad hacia personas con afectaciones en Salud Mental.</a:t>
              </a:r>
              <a:endParaRPr dirty="0"/>
            </a:p>
          </p:txBody>
        </p:sp>
        <p:sp>
          <p:nvSpPr>
            <p:cNvPr id="51" name="Google Shape;176;p16">
              <a:extLst>
                <a:ext uri="{FF2B5EF4-FFF2-40B4-BE49-F238E27FC236}">
                  <a16:creationId xmlns:a16="http://schemas.microsoft.com/office/drawing/2014/main" id="{D59BC85C-6627-4973-8C61-A7C42828B60A}"/>
                </a:ext>
              </a:extLst>
            </p:cNvPr>
            <p:cNvSpPr txBox="1"/>
            <p:nvPr/>
          </p:nvSpPr>
          <p:spPr>
            <a:xfrm>
              <a:off x="4951565" y="4099088"/>
              <a:ext cx="2343889" cy="302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Estigma</a:t>
              </a:r>
              <a:r>
                <a:rPr lang="en-US" sz="1600" b="1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1" dirty="0" err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público</a:t>
              </a:r>
              <a:r>
                <a:rPr lang="en-US" sz="1600" b="1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o interpersonal</a:t>
              </a:r>
              <a:endParaRPr sz="16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177;p16">
            <a:extLst>
              <a:ext uri="{FF2B5EF4-FFF2-40B4-BE49-F238E27FC236}">
                <a16:creationId xmlns:a16="http://schemas.microsoft.com/office/drawing/2014/main" id="{CAEFC4E1-373F-435D-AE71-BFF5D5F2E1E3}"/>
              </a:ext>
            </a:extLst>
          </p:cNvPr>
          <p:cNvGrpSpPr/>
          <p:nvPr/>
        </p:nvGrpSpPr>
        <p:grpSpPr>
          <a:xfrm>
            <a:off x="5223264" y="4627912"/>
            <a:ext cx="6004367" cy="848696"/>
            <a:chOff x="4730210" y="5158013"/>
            <a:chExt cx="3053578" cy="848696"/>
          </a:xfrm>
        </p:grpSpPr>
        <p:cxnSp>
          <p:nvCxnSpPr>
            <p:cNvPr id="53" name="Google Shape;178;p16">
              <a:extLst>
                <a:ext uri="{FF2B5EF4-FFF2-40B4-BE49-F238E27FC236}">
                  <a16:creationId xmlns:a16="http://schemas.microsoft.com/office/drawing/2014/main" id="{9149F92F-F888-4725-A8B4-BC55523376B9}"/>
                </a:ext>
              </a:extLst>
            </p:cNvPr>
            <p:cNvCxnSpPr/>
            <p:nvPr/>
          </p:nvCxnSpPr>
          <p:spPr>
            <a:xfrm>
              <a:off x="4730210" y="5190574"/>
              <a:ext cx="0" cy="8001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179;p16">
              <a:extLst>
                <a:ext uri="{FF2B5EF4-FFF2-40B4-BE49-F238E27FC236}">
                  <a16:creationId xmlns:a16="http://schemas.microsoft.com/office/drawing/2014/main" id="{0F056BD8-267D-4C49-82D0-B173605540D6}"/>
                </a:ext>
              </a:extLst>
            </p:cNvPr>
            <p:cNvSpPr txBox="1"/>
            <p:nvPr/>
          </p:nvSpPr>
          <p:spPr>
            <a:xfrm>
              <a:off x="4957542" y="5545044"/>
              <a:ext cx="2826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es-ES" dirty="0">
                  <a:solidFill>
                    <a:srgbClr val="7F7F7F"/>
                  </a:solidFill>
                </a:rPr>
                <a:t>Políticas y prácticas que generan desventajas en un grupo estigmatizado de manera intencional o no</a:t>
              </a:r>
              <a:r>
                <a:rPr lang="es-ES" sz="1000" dirty="0">
                  <a:solidFill>
                    <a:srgbClr val="7F7F7F"/>
                  </a:solidFill>
                </a:rPr>
                <a:t>.</a:t>
              </a:r>
              <a:endParaRPr dirty="0"/>
            </a:p>
          </p:txBody>
        </p:sp>
        <p:sp>
          <p:nvSpPr>
            <p:cNvPr id="56" name="Google Shape;181;p16">
              <a:extLst>
                <a:ext uri="{FF2B5EF4-FFF2-40B4-BE49-F238E27FC236}">
                  <a16:creationId xmlns:a16="http://schemas.microsoft.com/office/drawing/2014/main" id="{1133964E-68B2-4EA4-8E65-F469A2D0AC11}"/>
                </a:ext>
              </a:extLst>
            </p:cNvPr>
            <p:cNvSpPr txBox="1"/>
            <p:nvPr/>
          </p:nvSpPr>
          <p:spPr>
            <a:xfrm>
              <a:off x="4957541" y="5158013"/>
              <a:ext cx="2413312" cy="307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Estigma</a:t>
              </a:r>
              <a:r>
                <a:rPr lang="en-US" sz="1600" b="1" dirty="0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 structural (</a:t>
              </a:r>
              <a:r>
                <a:rPr lang="en-US" sz="1600" b="1" dirty="0" err="1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sistémica</a:t>
              </a:r>
              <a:r>
                <a:rPr lang="en-US" sz="1600" b="1" dirty="0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1600" b="1" dirty="0" err="1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institucional</a:t>
              </a:r>
              <a:r>
                <a:rPr lang="en-US" sz="1600" b="1" dirty="0">
                  <a:solidFill>
                    <a:srgbClr val="F2B80D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600" b="1" dirty="0">
                <a:solidFill>
                  <a:srgbClr val="F2B80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g2d5827dc18b_1_606">
            <a:extLst>
              <a:ext uri="{FF2B5EF4-FFF2-40B4-BE49-F238E27FC236}">
                <a16:creationId xmlns:a16="http://schemas.microsoft.com/office/drawing/2014/main" id="{8EE071DF-22F3-4D7D-B9DD-1CFAC8A62B29}"/>
              </a:ext>
            </a:extLst>
          </p:cNvPr>
          <p:cNvSpPr txBox="1">
            <a:spLocks/>
          </p:cNvSpPr>
          <p:nvPr/>
        </p:nvSpPr>
        <p:spPr>
          <a:xfrm>
            <a:off x="2882457" y="2224436"/>
            <a:ext cx="8906977" cy="24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FASE DE PERMANENCIA: Fase 1</a:t>
            </a:r>
            <a:endParaRPr lang="es-CO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EE42ED-A4C5-4852-B27A-EF89113EC3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3" y="269083"/>
            <a:ext cx="1881637" cy="90355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6CABD67-FC6D-4AD9-9D90-8ABC0E085B3C}"/>
              </a:ext>
            </a:extLst>
          </p:cNvPr>
          <p:cNvGrpSpPr/>
          <p:nvPr/>
        </p:nvGrpSpPr>
        <p:grpSpPr>
          <a:xfrm>
            <a:off x="0" y="6143297"/>
            <a:ext cx="12192000" cy="714703"/>
            <a:chOff x="0" y="6143297"/>
            <a:chExt cx="12192000" cy="71470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ECDC7DB-5F4D-412C-9260-49A9B598C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143297"/>
              <a:ext cx="12192000" cy="71470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80622CA-77C6-4368-AAB0-00D6C8BC5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238" y="6206796"/>
              <a:ext cx="869529" cy="587703"/>
            </a:xfrm>
            <a:prstGeom prst="rect">
              <a:avLst/>
            </a:prstGeom>
          </p:spPr>
        </p:pic>
      </p:grpSp>
      <p:sp>
        <p:nvSpPr>
          <p:cNvPr id="2" name="Elipse 1" descr="vcvxcv">
            <a:extLst>
              <a:ext uri="{FF2B5EF4-FFF2-40B4-BE49-F238E27FC236}">
                <a16:creationId xmlns:a16="http://schemas.microsoft.com/office/drawing/2014/main" id="{79744E69-4B43-4111-E1D2-41D8A064530D}"/>
              </a:ext>
            </a:extLst>
          </p:cNvPr>
          <p:cNvSpPr/>
          <p:nvPr/>
        </p:nvSpPr>
        <p:spPr>
          <a:xfrm>
            <a:off x="1276429" y="2968048"/>
            <a:ext cx="4049854" cy="3033622"/>
          </a:xfrm>
          <a:prstGeom prst="ellipse">
            <a:avLst/>
          </a:prstGeom>
          <a:solidFill>
            <a:srgbClr val="D23C78"/>
          </a:solidFill>
          <a:ln>
            <a:solidFill>
              <a:srgbClr val="D23C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cs typeface="Arial"/>
              </a:rPr>
              <a:t>ATRAPASUEÑOS 1: Promoción de hábitos de cuidado y salud mental comunitaria, relacionados con temas de derechos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78E7C53-0517-8806-D613-59DC5095E23D}"/>
              </a:ext>
            </a:extLst>
          </p:cNvPr>
          <p:cNvSpPr/>
          <p:nvPr/>
        </p:nvSpPr>
        <p:spPr>
          <a:xfrm>
            <a:off x="7012995" y="2968048"/>
            <a:ext cx="4049854" cy="30336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>
                <a:solidFill>
                  <a:srgbClr val="D23C78"/>
                </a:solidFill>
                <a:cs typeface="Arial"/>
              </a:rPr>
              <a:t>ATRAPASUEÑOS 2: </a:t>
            </a:r>
            <a:endParaRPr lang="es-ES"/>
          </a:p>
          <a:p>
            <a:pPr algn="ctr"/>
            <a:r>
              <a:rPr lang="es-ES" sz="2400">
                <a:solidFill>
                  <a:srgbClr val="D23C78"/>
                </a:solidFill>
                <a:cs typeface="Arial"/>
              </a:rPr>
              <a:t>Prevención de Vulneraciones. </a:t>
            </a:r>
            <a:endParaRPr lang="es-ES"/>
          </a:p>
        </p:txBody>
      </p:sp>
      <p:sp>
        <p:nvSpPr>
          <p:cNvPr id="10" name="Google Shape;105;g2d5827dc18b_1_606">
            <a:extLst>
              <a:ext uri="{FF2B5EF4-FFF2-40B4-BE49-F238E27FC236}">
                <a16:creationId xmlns:a16="http://schemas.microsoft.com/office/drawing/2014/main" id="{54167152-DA85-0D06-050B-2F6790A5DC3C}"/>
              </a:ext>
            </a:extLst>
          </p:cNvPr>
          <p:cNvSpPr txBox="1">
            <a:spLocks/>
          </p:cNvSpPr>
          <p:nvPr/>
        </p:nvSpPr>
        <p:spPr>
          <a:xfrm>
            <a:off x="0" y="1016000"/>
            <a:ext cx="121920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0"/>
              </a:spcBef>
              <a:buSzPts val="1100"/>
            </a:pPr>
            <a:r>
              <a:rPr lang="es-ES" sz="3500" b="1">
                <a:solidFill>
                  <a:srgbClr val="D23C78"/>
                </a:solidFill>
                <a:latin typeface="Arial Black" panose="020B0A04020102020204" pitchFamily="34" charset="0"/>
              </a:rPr>
              <a:t>FASE DE PERMANENCIA: Fase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A0FBD8-FB0C-1E8D-C0A5-F3BAEA5F5469}"/>
              </a:ext>
            </a:extLst>
          </p:cNvPr>
          <p:cNvSpPr txBox="1"/>
          <p:nvPr/>
        </p:nvSpPr>
        <p:spPr>
          <a:xfrm>
            <a:off x="343654" y="1859237"/>
            <a:ext cx="1166529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En este momento se realizará acompañamiento continuo a los y las jóvenes durante 4 meses, realizando encuentros grupales diarios de 2 horas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4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943</Words>
  <Application>Microsoft Office PowerPoint</Application>
  <PresentationFormat>Panorámica</PresentationFormat>
  <Paragraphs>132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Componente Psicosocial</vt:lpstr>
      <vt:lpstr>AGENDA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y Procesos organizativos</dc:title>
  <dc:creator>Lenovo</dc:creator>
  <cp:lastModifiedBy>Uniclaretiana</cp:lastModifiedBy>
  <cp:revision>590</cp:revision>
  <dcterms:created xsi:type="dcterms:W3CDTF">2024-11-08T21:22:17Z</dcterms:created>
  <dcterms:modified xsi:type="dcterms:W3CDTF">2025-02-10T22:54:32Z</dcterms:modified>
</cp:coreProperties>
</file>